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44"/>
  </p:notesMasterIdLst>
  <p:handoutMasterIdLst>
    <p:handoutMasterId r:id="rId45"/>
  </p:handoutMasterIdLst>
  <p:sldIdLst>
    <p:sldId id="364" r:id="rId4"/>
    <p:sldId id="362" r:id="rId5"/>
    <p:sldId id="353" r:id="rId6"/>
    <p:sldId id="354" r:id="rId7"/>
    <p:sldId id="343" r:id="rId8"/>
    <p:sldId id="342" r:id="rId9"/>
    <p:sldId id="346" r:id="rId10"/>
    <p:sldId id="347" r:id="rId11"/>
    <p:sldId id="460" r:id="rId12"/>
    <p:sldId id="504" r:id="rId13"/>
    <p:sldId id="521" r:id="rId14"/>
    <p:sldId id="461" r:id="rId15"/>
    <p:sldId id="464" r:id="rId16"/>
    <p:sldId id="462" r:id="rId17"/>
    <p:sldId id="466" r:id="rId18"/>
    <p:sldId id="465" r:id="rId19"/>
    <p:sldId id="471" r:id="rId20"/>
    <p:sldId id="497" r:id="rId21"/>
    <p:sldId id="463" r:id="rId22"/>
    <p:sldId id="490" r:id="rId23"/>
    <p:sldId id="488" r:id="rId24"/>
    <p:sldId id="489" r:id="rId25"/>
    <p:sldId id="468" r:id="rId26"/>
    <p:sldId id="472" r:id="rId27"/>
    <p:sldId id="473" r:id="rId28"/>
    <p:sldId id="499" r:id="rId29"/>
    <p:sldId id="474" r:id="rId30"/>
    <p:sldId id="482" r:id="rId31"/>
    <p:sldId id="495" r:id="rId32"/>
    <p:sldId id="475" r:id="rId33"/>
    <p:sldId id="500" r:id="rId34"/>
    <p:sldId id="501" r:id="rId35"/>
    <p:sldId id="486" r:id="rId36"/>
    <p:sldId id="502" r:id="rId37"/>
    <p:sldId id="503" r:id="rId38"/>
    <p:sldId id="485" r:id="rId39"/>
    <p:sldId id="480" r:id="rId40"/>
    <p:sldId id="496" r:id="rId41"/>
    <p:sldId id="498" r:id="rId42"/>
    <p:sldId id="403" r:id="rId43"/>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ita.Maurina" initials="I" lastIdx="0" clrIdx="0">
    <p:extLst>
      <p:ext uri="{19B8F6BF-5375-455C-9EA6-DF929625EA0E}">
        <p15:presenceInfo xmlns:p15="http://schemas.microsoft.com/office/powerpoint/2012/main" userId="Ivita.Mau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84"/>
    <a:srgbClr val="EFF3EA"/>
    <a:srgbClr val="632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Gaišs stils 2 - izcēlum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07" autoAdjust="0"/>
  </p:normalViewPr>
  <p:slideViewPr>
    <p:cSldViewPr>
      <p:cViewPr varScale="1">
        <p:scale>
          <a:sx n="111" d="100"/>
          <a:sy n="111" d="100"/>
        </p:scale>
        <p:origin x="15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Darbgr&#257;mata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9632975883703"/>
          <c:y val="4.9041228575410156E-2"/>
          <c:w val="0.40594469932230298"/>
          <c:h val="0.80097750229300801"/>
        </c:manualLayout>
      </c:layout>
      <c:pieChart>
        <c:varyColors val="1"/>
        <c:ser>
          <c:idx val="0"/>
          <c:order val="0"/>
          <c:spPr>
            <a:ln w="9525">
              <a:solidFill>
                <a:schemeClr val="bg1"/>
              </a:solidFill>
            </a:ln>
          </c:spPr>
          <c:dPt>
            <c:idx val="0"/>
            <c:bubble3D val="0"/>
            <c:spPr>
              <a:solidFill>
                <a:srgbClr val="7B1B95"/>
              </a:solidFill>
              <a:ln w="9525">
                <a:solidFill>
                  <a:schemeClr val="bg1"/>
                </a:solidFill>
              </a:ln>
              <a:effectLst/>
            </c:spPr>
            <c:extLst>
              <c:ext xmlns:c16="http://schemas.microsoft.com/office/drawing/2014/chart" uri="{C3380CC4-5D6E-409C-BE32-E72D297353CC}">
                <c16:uniqueId val="{00000001-6A3B-495F-83E5-0BA1EB8AD729}"/>
              </c:ext>
            </c:extLst>
          </c:dPt>
          <c:dPt>
            <c:idx val="1"/>
            <c:bubble3D val="0"/>
            <c:spPr>
              <a:solidFill>
                <a:srgbClr val="AC49C3"/>
              </a:solidFill>
              <a:ln w="9525">
                <a:solidFill>
                  <a:schemeClr val="bg1"/>
                </a:solidFill>
              </a:ln>
              <a:effectLst/>
            </c:spPr>
            <c:extLst>
              <c:ext xmlns:c16="http://schemas.microsoft.com/office/drawing/2014/chart" uri="{C3380CC4-5D6E-409C-BE32-E72D297353CC}">
                <c16:uniqueId val="{00000003-6A3B-495F-83E5-0BA1EB8AD729}"/>
              </c:ext>
            </c:extLst>
          </c:dPt>
          <c:dPt>
            <c:idx val="2"/>
            <c:bubble3D val="0"/>
            <c:spPr>
              <a:solidFill>
                <a:srgbClr val="BCD331"/>
              </a:solidFill>
              <a:ln w="9525">
                <a:solidFill>
                  <a:schemeClr val="bg1"/>
                </a:solidFill>
              </a:ln>
              <a:effectLst/>
            </c:spPr>
            <c:extLst>
              <c:ext xmlns:c16="http://schemas.microsoft.com/office/drawing/2014/chart" uri="{C3380CC4-5D6E-409C-BE32-E72D297353CC}">
                <c16:uniqueId val="{00000005-6A3B-495F-83E5-0BA1EB8AD729}"/>
              </c:ext>
            </c:extLst>
          </c:dPt>
          <c:dPt>
            <c:idx val="3"/>
            <c:bubble3D val="0"/>
            <c:spPr>
              <a:solidFill>
                <a:srgbClr val="E8EE96"/>
              </a:solidFill>
              <a:ln w="9525">
                <a:solidFill>
                  <a:schemeClr val="bg1"/>
                </a:solidFill>
              </a:ln>
              <a:effectLst/>
            </c:spPr>
            <c:extLst>
              <c:ext xmlns:c16="http://schemas.microsoft.com/office/drawing/2014/chart" uri="{C3380CC4-5D6E-409C-BE32-E72D297353CC}">
                <c16:uniqueId val="{00000007-6A3B-495F-83E5-0BA1EB8AD729}"/>
              </c:ext>
            </c:extLst>
          </c:dPt>
          <c:dPt>
            <c:idx val="4"/>
            <c:bubble3D val="0"/>
            <c:spPr>
              <a:solidFill>
                <a:srgbClr val="CC99FF"/>
              </a:solidFill>
              <a:ln w="9525">
                <a:solidFill>
                  <a:schemeClr val="bg1"/>
                </a:solidFill>
              </a:ln>
              <a:effectLst/>
            </c:spPr>
            <c:extLst>
              <c:ext xmlns:c16="http://schemas.microsoft.com/office/drawing/2014/chart" uri="{C3380CC4-5D6E-409C-BE32-E72D297353CC}">
                <c16:uniqueId val="{00000009-6A3B-495F-83E5-0BA1EB8AD729}"/>
              </c:ext>
            </c:extLst>
          </c:dPt>
          <c:dPt>
            <c:idx val="5"/>
            <c:bubble3D val="0"/>
            <c:spPr>
              <a:solidFill>
                <a:srgbClr val="D6E642"/>
              </a:solidFill>
              <a:ln w="9525">
                <a:solidFill>
                  <a:schemeClr val="bg1"/>
                </a:solidFill>
              </a:ln>
              <a:effectLst/>
            </c:spPr>
            <c:extLst>
              <c:ext xmlns:c16="http://schemas.microsoft.com/office/drawing/2014/chart" uri="{C3380CC4-5D6E-409C-BE32-E72D297353CC}">
                <c16:uniqueId val="{0000000B-6A3B-495F-83E5-0BA1EB8AD729}"/>
              </c:ext>
            </c:extLst>
          </c:dPt>
          <c:dLbls>
            <c:dLbl>
              <c:idx val="0"/>
              <c:layout>
                <c:manualLayout>
                  <c:x val="9.6065422222584018E-3"/>
                  <c:y val="3.4503450216621601E-2"/>
                </c:manualLayout>
              </c:layout>
              <c:tx>
                <c:rich>
                  <a:bodyPr/>
                  <a:lstStyle/>
                  <a:p>
                    <a:fld id="{0A144963-4A95-40E6-8725-25C666E86F6A}" type="CATEGORYNAME">
                      <a:rPr lang="en-US" sz="1400">
                        <a:solidFill>
                          <a:schemeClr val="tx1"/>
                        </a:solidFill>
                      </a:rPr>
                      <a:pPr/>
                      <a:t>[CATEGORY NAME]</a:t>
                    </a:fld>
                    <a:r>
                      <a:rPr lang="en-US" sz="1400" baseline="0" dirty="0">
                        <a:solidFill>
                          <a:schemeClr val="tx1"/>
                        </a:solidFill>
                      </a:rPr>
                      <a:t> - </a:t>
                    </a:r>
                    <a:fld id="{8B6BF2BB-7235-4612-960E-FDB0E12152EC}" type="VALUE">
                      <a:rPr lang="en-US" sz="1400" baseline="0">
                        <a:solidFill>
                          <a:schemeClr val="tx1"/>
                        </a:solidFill>
                      </a:rPr>
                      <a:pPr/>
                      <a:t>[VALUE]</a:t>
                    </a:fld>
                    <a:r>
                      <a:rPr lang="en-US" sz="1400" baseline="0" dirty="0">
                        <a:solidFill>
                          <a:schemeClr val="tx1"/>
                        </a:solidFill>
                      </a:rPr>
                      <a:t> </a:t>
                    </a:r>
                  </a:p>
                  <a:p>
                    <a:fld id="{57951933-7FD4-49E7-B5DB-277E2427AAAC}" type="PERCENTAGE">
                      <a:rPr lang="en-US" sz="1400" baseline="0" smtClean="0">
                        <a:solidFill>
                          <a:schemeClr val="tx1"/>
                        </a:solidFill>
                      </a:rPr>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3B-495F-83E5-0BA1EB8AD729}"/>
                </c:ext>
              </c:extLst>
            </c:dLbl>
            <c:dLbl>
              <c:idx val="1"/>
              <c:layout>
                <c:manualLayout>
                  <c:x val="1.6211318235806033E-2"/>
                  <c:y val="-1.5478841275055499E-2"/>
                </c:manualLayout>
              </c:layout>
              <c:tx>
                <c:rich>
                  <a:bodyPr/>
                  <a:lstStyle/>
                  <a:p>
                    <a:fld id="{AD858A4E-C128-48D9-A01D-0180EF51EB01}" type="CATEGORYNAME">
                      <a:rPr lang="en-US" sz="1400">
                        <a:solidFill>
                          <a:schemeClr val="tx1"/>
                        </a:solidFill>
                      </a:rPr>
                      <a:pPr/>
                      <a:t>[CATEGORY NAME]</a:t>
                    </a:fld>
                    <a:r>
                      <a:rPr lang="en-US" sz="1400" baseline="0" dirty="0">
                        <a:solidFill>
                          <a:schemeClr val="tx1"/>
                        </a:solidFill>
                      </a:rPr>
                      <a:t> - </a:t>
                    </a:r>
                    <a:fld id="{9B88E9E2-F216-4436-B61A-68ECABE6039D}" type="VALUE">
                      <a:rPr lang="en-US" sz="1400" baseline="0">
                        <a:solidFill>
                          <a:schemeClr val="tx1"/>
                        </a:solidFill>
                      </a:rPr>
                      <a:pPr/>
                      <a:t>[VALUE]</a:t>
                    </a:fld>
                    <a:r>
                      <a:rPr lang="en-US" sz="1400" baseline="0" dirty="0">
                        <a:solidFill>
                          <a:schemeClr val="tx1"/>
                        </a:solidFill>
                      </a:rPr>
                      <a:t> </a:t>
                    </a:r>
                  </a:p>
                  <a:p>
                    <a:fld id="{703918D8-5F06-4998-A2CC-F3933BAB124A}" type="PERCENTAGE">
                      <a:rPr lang="en-US" sz="1400" baseline="0" smtClean="0">
                        <a:solidFill>
                          <a:schemeClr val="tx1"/>
                        </a:solidFill>
                      </a:rPr>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3B-495F-83E5-0BA1EB8AD729}"/>
                </c:ext>
              </c:extLst>
            </c:dLbl>
            <c:dLbl>
              <c:idx val="2"/>
              <c:layout>
                <c:manualLayout>
                  <c:x val="8.8127276922345069E-3"/>
                  <c:y val="2.0088403441549618E-2"/>
                </c:manualLayout>
              </c:layout>
              <c:tx>
                <c:rich>
                  <a:bodyPr/>
                  <a:lstStyle/>
                  <a:p>
                    <a:fld id="{C3E12EAF-B73A-4FD9-8F32-8A33AD529245}" type="CATEGORYNAME">
                      <a:rPr lang="en-US" sz="1400">
                        <a:solidFill>
                          <a:schemeClr val="tx1"/>
                        </a:solidFill>
                      </a:rPr>
                      <a:pPr/>
                      <a:t>[CATEGORY NAME]</a:t>
                    </a:fld>
                    <a:r>
                      <a:rPr lang="en-US" sz="1400" baseline="0" dirty="0">
                        <a:solidFill>
                          <a:schemeClr val="tx1"/>
                        </a:solidFill>
                      </a:rPr>
                      <a:t>- </a:t>
                    </a:r>
                    <a:fld id="{B993F191-4646-4B37-B794-094EB52E7F24}" type="VALUE">
                      <a:rPr lang="en-US" sz="1400" baseline="0">
                        <a:solidFill>
                          <a:schemeClr val="tx1"/>
                        </a:solidFill>
                      </a:rPr>
                      <a:pPr/>
                      <a:t>[VALUE]</a:t>
                    </a:fld>
                    <a:r>
                      <a:rPr lang="en-US" sz="1400" baseline="0" dirty="0">
                        <a:solidFill>
                          <a:schemeClr val="tx1"/>
                        </a:solidFill>
                      </a:rPr>
                      <a:t> </a:t>
                    </a:r>
                  </a:p>
                  <a:p>
                    <a:fld id="{4F9E3459-08F7-4741-A489-0A9F95CE058C}" type="PERCENTAGE">
                      <a:rPr lang="en-US" sz="1400" baseline="0" smtClean="0">
                        <a:solidFill>
                          <a:schemeClr val="tx1"/>
                        </a:solidFill>
                      </a:rPr>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3B-495F-83E5-0BA1EB8AD729}"/>
                </c:ext>
              </c:extLst>
            </c:dLbl>
            <c:dLbl>
              <c:idx val="3"/>
              <c:layout>
                <c:manualLayout>
                  <c:x val="1.2425531395294677E-2"/>
                  <c:y val="4.4383406860201223E-2"/>
                </c:manualLayout>
              </c:layout>
              <c:tx>
                <c:rich>
                  <a:bodyPr/>
                  <a:lstStyle/>
                  <a:p>
                    <a:fld id="{48CE648A-9ED7-49F6-821B-A7E036B48C31}" type="CATEGORYNAME">
                      <a:rPr lang="en-US"/>
                      <a:pPr/>
                      <a:t>[CATEGORY NAME]</a:t>
                    </a:fld>
                    <a:r>
                      <a:rPr lang="en-US" baseline="0" dirty="0"/>
                      <a:t>-  </a:t>
                    </a:r>
                    <a:fld id="{60291FD6-AE8F-4A67-A716-BD668745DD5F}" type="VALUE">
                      <a:rPr lang="en-US" baseline="0"/>
                      <a:pPr/>
                      <a:t>[VALUE]</a:t>
                    </a:fld>
                    <a:r>
                      <a:rPr lang="en-US" baseline="0" dirty="0"/>
                      <a:t> </a:t>
                    </a:r>
                  </a:p>
                  <a:p>
                    <a:fld id="{94AD71AC-BBF0-439F-BD22-4C4068A96FD1}" type="PERCENTAGE">
                      <a:rPr lang="en-US" baseline="0" smtClean="0"/>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A3B-495F-83E5-0BA1EB8AD729}"/>
                </c:ext>
              </c:extLst>
            </c:dLbl>
            <c:dLbl>
              <c:idx val="4"/>
              <c:layout>
                <c:manualLayout>
                  <c:x val="-3.617866003700311E-2"/>
                  <c:y val="7.0658553209520004E-3"/>
                </c:manualLayout>
              </c:layout>
              <c:tx>
                <c:rich>
                  <a:bodyPr/>
                  <a:lstStyle/>
                  <a:p>
                    <a:fld id="{49230FE8-E777-4ADF-9594-90055CF905BE}" type="CATEGORYNAME">
                      <a:rPr lang="en-US"/>
                      <a:pPr/>
                      <a:t>[CATEGORY NAME]</a:t>
                    </a:fld>
                    <a:r>
                      <a:rPr lang="en-US" baseline="0" dirty="0"/>
                      <a:t> - </a:t>
                    </a:r>
                    <a:fld id="{CE83B43B-E028-4EE3-83E9-A5FCE669C610}" type="VALUE">
                      <a:rPr lang="en-US" baseline="0" smtClean="0"/>
                      <a:pPr/>
                      <a:t>[VALUE]</a:t>
                    </a:fld>
                    <a:r>
                      <a:rPr lang="en-US" baseline="0" dirty="0"/>
                      <a:t> </a:t>
                    </a:r>
                  </a:p>
                  <a:p>
                    <a:fld id="{00CA8EC4-3EE5-4D09-95C2-9CF5CFCAC3EE}" type="PERCENTAGE">
                      <a:rPr lang="en-US" baseline="0"/>
                      <a:pPr/>
                      <a:t>[PERCENTAGE]</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A3B-495F-83E5-0BA1EB8AD729}"/>
                </c:ext>
              </c:extLst>
            </c:dLbl>
            <c:dLbl>
              <c:idx val="5"/>
              <c:layout>
                <c:manualLayout>
                  <c:x val="6.2659452930652337E-2"/>
                  <c:y val="9.7837635983688918E-3"/>
                </c:manualLayout>
              </c:layout>
              <c:tx>
                <c:rich>
                  <a:bodyPr/>
                  <a:lstStyle/>
                  <a:p>
                    <a:fld id="{AE238D3D-7109-4BC2-AB78-A1FEFA73D48F}" type="CATEGORYNAME">
                      <a:rPr lang="lv-LV" sz="1400" smtClean="0">
                        <a:solidFill>
                          <a:schemeClr val="tx1"/>
                        </a:solidFill>
                      </a:rPr>
                      <a:pPr/>
                      <a:t>[CATEGORY NAME]</a:t>
                    </a:fld>
                    <a:r>
                      <a:rPr lang="lv-LV" sz="1400" baseline="0" dirty="0">
                        <a:solidFill>
                          <a:schemeClr val="tx1"/>
                        </a:solidFill>
                      </a:rPr>
                      <a:t>-</a:t>
                    </a:r>
                    <a:fld id="{95645ABF-01CF-4277-86AB-10F18AF87638}" type="VALUE">
                      <a:rPr lang="lv-LV" sz="1400" baseline="0" smtClean="0">
                        <a:solidFill>
                          <a:schemeClr val="tx1"/>
                        </a:solidFill>
                      </a:rPr>
                      <a:pPr/>
                      <a:t>[VALUE]</a:t>
                    </a:fld>
                    <a:endParaRPr lang="lv-LV" sz="1400" baseline="0" dirty="0">
                      <a:solidFill>
                        <a:schemeClr val="tx1"/>
                      </a:solidFill>
                    </a:endParaRPr>
                  </a:p>
                  <a:p>
                    <a:r>
                      <a:rPr lang="lv-LV" sz="1400" baseline="0" dirty="0">
                        <a:solidFill>
                          <a:schemeClr val="tx1"/>
                        </a:solidFill>
                      </a:rPr>
                      <a:t> </a:t>
                    </a:r>
                    <a:fld id="{59EDE877-5AD0-4879-987B-AA2F5F13746E}" type="PERCENTAGE">
                      <a:rPr lang="lv-LV" sz="1400" baseline="0">
                        <a:solidFill>
                          <a:schemeClr val="tx1"/>
                        </a:solidFill>
                      </a:rPr>
                      <a:pPr/>
                      <a:t>[PERCENTAGE]</a:t>
                    </a:fld>
                    <a:endParaRPr lang="lv-LV" sz="1400" baseline="0" dirty="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23376053245789929"/>
                      <c:h val="0.17616293743754574"/>
                    </c:manualLayout>
                  </c15:layout>
                  <c15:dlblFieldTable/>
                  <c15:showDataLabelsRange val="0"/>
                </c:ext>
                <c:ext xmlns:c16="http://schemas.microsoft.com/office/drawing/2014/chart" uri="{C3380CC4-5D6E-409C-BE32-E72D297353CC}">
                  <c16:uniqueId val="{0000000B-6A3B-495F-83E5-0BA1EB8AD729}"/>
                </c:ext>
              </c:extLst>
            </c:dLbl>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Lapa1!$C$4:$C$9</c:f>
              <c:strCache>
                <c:ptCount val="6"/>
                <c:pt idx="0">
                  <c:v>Kurzeme</c:v>
                </c:pt>
                <c:pt idx="1">
                  <c:v>Vidzeme</c:v>
                </c:pt>
                <c:pt idx="2">
                  <c:v>Zemgale </c:v>
                </c:pt>
                <c:pt idx="3">
                  <c:v>Latgale </c:v>
                </c:pt>
                <c:pt idx="4">
                  <c:v>Rīga</c:v>
                </c:pt>
                <c:pt idx="5">
                  <c:v>Rīgas reģions </c:v>
                </c:pt>
              </c:strCache>
            </c:strRef>
          </c:cat>
          <c:val>
            <c:numRef>
              <c:f>Lapa1!$D$4:$D$9</c:f>
              <c:numCache>
                <c:formatCode>General</c:formatCode>
                <c:ptCount val="6"/>
                <c:pt idx="0">
                  <c:v>47</c:v>
                </c:pt>
                <c:pt idx="1">
                  <c:v>33</c:v>
                </c:pt>
                <c:pt idx="2">
                  <c:v>18</c:v>
                </c:pt>
                <c:pt idx="3">
                  <c:v>35</c:v>
                </c:pt>
                <c:pt idx="4">
                  <c:v>24</c:v>
                </c:pt>
                <c:pt idx="5">
                  <c:v>22</c:v>
                </c:pt>
              </c:numCache>
            </c:numRef>
          </c:val>
          <c:extLst>
            <c:ext xmlns:c16="http://schemas.microsoft.com/office/drawing/2014/chart" uri="{C3380CC4-5D6E-409C-BE32-E72D297353CC}">
              <c16:uniqueId val="{0000000C-6A3B-495F-83E5-0BA1EB8AD7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1042F38C-5A1D-4C64-9ABD-E2C4A967F523}" type="datetimeFigureOut">
              <a:rPr lang="lv-LV" smtClean="0"/>
              <a:t>17.02.2020</a:t>
            </a:fld>
            <a:endParaRPr lang="lv-LV"/>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24721D-5E0A-4122-9354-5935695D713C}" type="slidenum">
              <a:rPr lang="lv-LV" smtClean="0"/>
              <a:t>‹#›</a:t>
            </a:fld>
            <a:endParaRPr lang="lv-LV"/>
          </a:p>
        </p:txBody>
      </p:sp>
    </p:spTree>
    <p:extLst>
      <p:ext uri="{BB962C8B-B14F-4D97-AF65-F5344CB8AC3E}">
        <p14:creationId xmlns:p14="http://schemas.microsoft.com/office/powerpoint/2010/main" val="252568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3C005142-104D-4BA1-9C51-2ACF84E2D8C5}" type="datetimeFigureOut">
              <a:rPr lang="lv-LV" smtClean="0"/>
              <a:t>17.02.2020</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93E31C68-66BF-43CA-B104-57BE4B9DB51F}" type="slidenum">
              <a:rPr lang="lv-LV" smtClean="0"/>
              <a:t>‹#›</a:t>
            </a:fld>
            <a:endParaRPr lang="lv-LV"/>
          </a:p>
        </p:txBody>
      </p:sp>
    </p:spTree>
    <p:extLst>
      <p:ext uri="{BB962C8B-B14F-4D97-AF65-F5344CB8AC3E}">
        <p14:creationId xmlns:p14="http://schemas.microsoft.com/office/powerpoint/2010/main" val="256688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382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9227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7198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3255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83420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a:prstGeom prst="rect">
            <a:avLst/>
          </a:prstGeo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a:prstGeom prst="rect">
            <a:avLst/>
          </a:prstGeo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a:prstGeom prst="rect">
            <a:avLst/>
          </a:prstGeo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027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31021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0918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976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6B276-9F2C-4F17-ACE0-6F63A90D5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E99BEBA9-EC50-4A47-9D09-62EAA2F29F8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1515B63-754D-44A5-B00C-4C193B5CFE42}"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CEA26681-8B5E-410D-BF91-F2168F8943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838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32BF3C8-95B5-4447-9D0B-87279CF52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F9A984FE-F38F-4245-AED3-52245EA394F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3CDC88D-6508-4CED-9BE7-74C532CA6690}"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133D28C9-2F4E-450A-96BE-9BE051D3B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59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0581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A498150-83EB-43DF-8674-5F3C90AD1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43FE0035-9699-436B-92E3-D5B55BF77C3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D74DD56-F920-4218-AF63-2408052CB3E4}" type="slidenum">
              <a:rPr lang="en-US" altLang="lv-LV"/>
              <a:pPr>
                <a:defRPr/>
              </a:pPr>
              <a:t>‹#›</a:t>
            </a:fld>
            <a:endParaRPr lang="en-US" altLang="lv-LV"/>
          </a:p>
        </p:txBody>
      </p:sp>
      <p:pic>
        <p:nvPicPr>
          <p:cNvPr id="7" name="Satura vietturis 2">
            <a:extLst>
              <a:ext uri="{FF2B5EF4-FFF2-40B4-BE49-F238E27FC236}">
                <a16:creationId xmlns:a16="http://schemas.microsoft.com/office/drawing/2014/main" id="{F27D5C52-EA56-4062-AD12-0B1559D917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0770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1C021-D888-469C-9315-9E8DBE9B7C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ECF1AC4E-F509-4AED-82C8-9ACC3763063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40F640F-1443-497C-8FE8-A24BE45E5E56}"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C3EE085E-A3D1-4475-81A2-DC2943472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9394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138C2-CE1F-48DC-814B-504153183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0394C034-FA8A-4A1D-A4FA-FD928F3A746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C254F-0732-4E24-8622-BBBB33BBD41B}"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CA8B870C-85B0-4526-A586-0F79EDB80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84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992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D44D-2C6B-433B-AE51-62CEB3651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467D7-072A-482D-9525-230D6D79D4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BB17-12C6-4EE9-922D-0924A6E50DB4}"/>
              </a:ext>
            </a:extLst>
          </p:cNvPr>
          <p:cNvSpPr>
            <a:spLocks noGrp="1"/>
          </p:cNvSpPr>
          <p:nvPr>
            <p:ph type="dt" sz="half" idx="10"/>
          </p:nvPr>
        </p:nvSpPr>
        <p:spPr/>
        <p:txBody>
          <a:bodyPr/>
          <a:lstStyle/>
          <a:p>
            <a:fld id="{FBCBD080-87BA-486C-8E1D-DB01E2006519}" type="datetimeFigureOut">
              <a:rPr lang="en-US" smtClean="0"/>
              <a:t>2/17/2020</a:t>
            </a:fld>
            <a:endParaRPr lang="en-US"/>
          </a:p>
        </p:txBody>
      </p:sp>
      <p:sp>
        <p:nvSpPr>
          <p:cNvPr id="5" name="Footer Placeholder 4">
            <a:extLst>
              <a:ext uri="{FF2B5EF4-FFF2-40B4-BE49-F238E27FC236}">
                <a16:creationId xmlns:a16="http://schemas.microsoft.com/office/drawing/2014/main" id="{854C9482-0DE2-4CBE-80C5-3A6589B6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0A0F9-80DD-4BDC-A53F-A36C35D5DD8B}"/>
              </a:ext>
            </a:extLst>
          </p:cNvPr>
          <p:cNvSpPr>
            <a:spLocks noGrp="1"/>
          </p:cNvSpPr>
          <p:nvPr>
            <p:ph type="sldNum" sz="quarter" idx="12"/>
          </p:nvPr>
        </p:nvSpPr>
        <p:spPr/>
        <p:txBody>
          <a:bodyPr/>
          <a:lstStyle/>
          <a:p>
            <a:fld id="{A7DAA1F3-FD2E-4037-8FE4-C4A70075A584}" type="slidenum">
              <a:rPr lang="en-US" smtClean="0"/>
              <a:t>‹#›</a:t>
            </a:fld>
            <a:endParaRPr lang="en-US"/>
          </a:p>
        </p:txBody>
      </p:sp>
    </p:spTree>
    <p:extLst>
      <p:ext uri="{BB962C8B-B14F-4D97-AF65-F5344CB8AC3E}">
        <p14:creationId xmlns:p14="http://schemas.microsoft.com/office/powerpoint/2010/main" val="1336527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530288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960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64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6B276-9F2C-4F17-ACE0-6F63A90D5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E99BEBA9-EC50-4A47-9D09-62EAA2F29F8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1515B63-754D-44A5-B00C-4C193B5CFE42}"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CEA26681-8B5E-410D-BF91-F2168F8943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52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32BF3C8-95B5-4447-9D0B-87279CF52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F9A984FE-F38F-4245-AED3-52245EA394F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3CDC88D-6508-4CED-9BE7-74C532CA6690}"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133D28C9-2F4E-450A-96BE-9BE051D3B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9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146666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A498150-83EB-43DF-8674-5F3C90AD1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43FE0035-9699-436B-92E3-D5B55BF77C3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D74DD56-F920-4218-AF63-2408052CB3E4}" type="slidenum">
              <a:rPr lang="en-US" altLang="lv-LV"/>
              <a:pPr>
                <a:defRPr/>
              </a:pPr>
              <a:t>‹#›</a:t>
            </a:fld>
            <a:endParaRPr lang="en-US" altLang="lv-LV"/>
          </a:p>
        </p:txBody>
      </p:sp>
      <p:pic>
        <p:nvPicPr>
          <p:cNvPr id="7" name="Satura vietturis 2">
            <a:extLst>
              <a:ext uri="{FF2B5EF4-FFF2-40B4-BE49-F238E27FC236}">
                <a16:creationId xmlns:a16="http://schemas.microsoft.com/office/drawing/2014/main" id="{F27D5C52-EA56-4062-AD12-0B1559D917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218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1C021-D888-469C-9315-9E8DBE9B7C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ECF1AC4E-F509-4AED-82C8-9ACC3763063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40F640F-1443-497C-8FE8-A24BE45E5E56}"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C3EE085E-A3D1-4475-81A2-DC2943472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088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138C2-CE1F-48DC-814B-504153183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0394C034-FA8A-4A1D-A4FA-FD928F3A746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C254F-0732-4E24-8622-BBBB33BBD41B}"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CA8B870C-85B0-4526-A586-0F79EDB80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315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526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6947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68232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9426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40842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2067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17.02.2020</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8198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19CD04-79EF-4B3F-A11E-BA2FDEEC234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Satura vietturis 2">
            <a:extLst>
              <a:ext uri="{FF2B5EF4-FFF2-40B4-BE49-F238E27FC236}">
                <a16:creationId xmlns:a16="http://schemas.microsoft.com/office/drawing/2014/main" id="{5833E4DD-8DF1-4FC2-9D82-D1B267885D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7649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 id="214748368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847795-F0D4-4EF5-B19E-5E270C2057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lv-LV" altLang="lv-LV"/>
              <a:t>Rediģēt šablona virsraksta stilu</a:t>
            </a:r>
            <a:endParaRPr lang="en-US" altLang="lv-LV"/>
          </a:p>
        </p:txBody>
      </p:sp>
      <p:sp>
        <p:nvSpPr>
          <p:cNvPr id="1027" name="Text Placeholder 2">
            <a:extLst>
              <a:ext uri="{FF2B5EF4-FFF2-40B4-BE49-F238E27FC236}">
                <a16:creationId xmlns:a16="http://schemas.microsoft.com/office/drawing/2014/main" id="{BFC40E4F-B76C-45B5-99A5-72E298CA1A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CC55A7B9-BC06-4D0B-8D90-7B1FE7217B7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C681B3DE-7BFC-4B54-8CCE-F77D6112226A}" type="datetime1">
              <a:rPr lang="en-US" altLang="lv-LV"/>
              <a:pPr>
                <a:defRPr/>
              </a:pPr>
              <a:t>2/17/2020</a:t>
            </a:fld>
            <a:endParaRPr lang="en-US" altLang="lv-LV"/>
          </a:p>
        </p:txBody>
      </p:sp>
      <p:sp>
        <p:nvSpPr>
          <p:cNvPr id="5" name="Footer Placeholder 4">
            <a:extLst>
              <a:ext uri="{FF2B5EF4-FFF2-40B4-BE49-F238E27FC236}">
                <a16:creationId xmlns:a16="http://schemas.microsoft.com/office/drawing/2014/main" id="{268CDA10-6D63-4BF4-9959-D166FC1BAD64}"/>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11AAD2-D9C4-453F-BCC5-65721708537B}"/>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81FACB4-0694-4BD6-87BD-91BD6D8659E9}" type="slidenum">
              <a:rPr lang="en-US" altLang="lv-LV"/>
              <a:pPr>
                <a:defRPr/>
              </a:pPr>
              <a:t>‹#›</a:t>
            </a:fld>
            <a:endParaRPr lang="en-US" altLang="lv-LV"/>
          </a:p>
        </p:txBody>
      </p:sp>
    </p:spTree>
    <p:extLst>
      <p:ext uri="{BB962C8B-B14F-4D97-AF65-F5344CB8AC3E}">
        <p14:creationId xmlns:p14="http://schemas.microsoft.com/office/powerpoint/2010/main" val="220926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S PGothic" pitchFamily="34" charset="-128"/>
          <a:cs typeface="+mj-cs"/>
        </a:defRPr>
      </a:lvl1pPr>
      <a:lvl2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2pPr>
      <a:lvl3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3pPr>
      <a:lvl4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4pPr>
      <a:lvl5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847795-F0D4-4EF5-B19E-5E270C2057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lv-LV" altLang="lv-LV"/>
              <a:t>Rediģēt šablona virsraksta stilu</a:t>
            </a:r>
            <a:endParaRPr lang="en-US" altLang="lv-LV"/>
          </a:p>
        </p:txBody>
      </p:sp>
      <p:sp>
        <p:nvSpPr>
          <p:cNvPr id="1027" name="Text Placeholder 2">
            <a:extLst>
              <a:ext uri="{FF2B5EF4-FFF2-40B4-BE49-F238E27FC236}">
                <a16:creationId xmlns:a16="http://schemas.microsoft.com/office/drawing/2014/main" id="{BFC40E4F-B76C-45B5-99A5-72E298CA1A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CC55A7B9-BC06-4D0B-8D90-7B1FE7217B7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C681B3DE-7BFC-4B54-8CCE-F77D6112226A}" type="datetime1">
              <a:rPr lang="en-US" altLang="lv-LV"/>
              <a:pPr>
                <a:defRPr/>
              </a:pPr>
              <a:t>2/17/2020</a:t>
            </a:fld>
            <a:endParaRPr lang="en-US" altLang="lv-LV"/>
          </a:p>
        </p:txBody>
      </p:sp>
      <p:sp>
        <p:nvSpPr>
          <p:cNvPr id="5" name="Footer Placeholder 4">
            <a:extLst>
              <a:ext uri="{FF2B5EF4-FFF2-40B4-BE49-F238E27FC236}">
                <a16:creationId xmlns:a16="http://schemas.microsoft.com/office/drawing/2014/main" id="{268CDA10-6D63-4BF4-9959-D166FC1BAD64}"/>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11AAD2-D9C4-453F-BCC5-65721708537B}"/>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81FACB4-0694-4BD6-87BD-91BD6D8659E9}" type="slidenum">
              <a:rPr lang="en-US" altLang="lv-LV"/>
              <a:pPr>
                <a:defRPr/>
              </a:pPr>
              <a:t>‹#›</a:t>
            </a:fld>
            <a:endParaRPr lang="en-US" altLang="lv-LV"/>
          </a:p>
        </p:txBody>
      </p:sp>
    </p:spTree>
    <p:extLst>
      <p:ext uri="{BB962C8B-B14F-4D97-AF65-F5344CB8AC3E}">
        <p14:creationId xmlns:p14="http://schemas.microsoft.com/office/powerpoint/2010/main" val="15310949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S PGothic" pitchFamily="34" charset="-128"/>
          <a:cs typeface="+mj-cs"/>
        </a:defRPr>
      </a:lvl1pPr>
      <a:lvl2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2pPr>
      <a:lvl3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3pPr>
      <a:lvl4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4pPr>
      <a:lvl5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umpurs.lv/lv/pumpurs-dos-jaunatnes-iniciativu-projekti" TargetMode="External"/><Relationship Id="rId2" Type="http://schemas.openxmlformats.org/officeDocument/2006/relationships/hyperlink" Target="https://ap.izm.gov.l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acebook.com/pumpurs.lv/" TargetMode="External"/><Relationship Id="rId2" Type="http://schemas.openxmlformats.org/officeDocument/2006/relationships/hyperlink" Target="http://www.pumpurs.l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8EAFA3E-EECD-4165-B1DE-F65500423944}"/>
              </a:ext>
            </a:extLst>
          </p:cNvPr>
          <p:cNvSpPr>
            <a:spLocks noGrp="1"/>
          </p:cNvSpPr>
          <p:nvPr>
            <p:ph type="title"/>
          </p:nvPr>
        </p:nvSpPr>
        <p:spPr>
          <a:xfrm>
            <a:off x="744523" y="3024981"/>
            <a:ext cx="7772400" cy="736544"/>
          </a:xfrm>
        </p:spPr>
        <p:txBody>
          <a:bodyPr>
            <a:noAutofit/>
          </a:bodyPr>
          <a:lstStyle/>
          <a:p>
            <a:r>
              <a:rPr lang="lv-LV" sz="2400" dirty="0"/>
              <a:t>Jauniešu iniciatīvu projekti </a:t>
            </a:r>
            <a:r>
              <a:rPr lang="lv-LV" sz="2400" dirty="0" err="1"/>
              <a:t>PuMPuRS</a:t>
            </a:r>
            <a:r>
              <a:rPr lang="lv-LV" sz="2400" dirty="0"/>
              <a:t> ietvaros</a:t>
            </a:r>
            <a:endParaRPr lang="lv-LV" altLang="lv-LV" sz="2400" dirty="0">
              <a:ea typeface="MS PGothic" panose="020B0600070205080204" pitchFamily="34" charset="-128"/>
            </a:endParaRPr>
          </a:p>
        </p:txBody>
      </p:sp>
      <p:sp>
        <p:nvSpPr>
          <p:cNvPr id="12291" name="Text Placeholder 2">
            <a:extLst>
              <a:ext uri="{FF2B5EF4-FFF2-40B4-BE49-F238E27FC236}">
                <a16:creationId xmlns:a16="http://schemas.microsoft.com/office/drawing/2014/main" id="{9A173DDE-C087-4C01-95DB-D24DC2F4645E}"/>
              </a:ext>
            </a:extLst>
          </p:cNvPr>
          <p:cNvSpPr>
            <a:spLocks noGrp="1"/>
          </p:cNvSpPr>
          <p:nvPr>
            <p:ph type="body" sz="quarter" idx="10"/>
          </p:nvPr>
        </p:nvSpPr>
        <p:spPr>
          <a:xfrm>
            <a:off x="744523" y="3761525"/>
            <a:ext cx="7772400" cy="721927"/>
          </a:xfrm>
        </p:spPr>
        <p:txBody>
          <a:bodyPr>
            <a:noAutofit/>
          </a:bodyPr>
          <a:lstStyle/>
          <a:p>
            <a:endParaRPr lang="lv-LV" altLang="lv-LV" sz="2000" dirty="0">
              <a:ea typeface="MS PGothic" panose="020B0600070205080204" pitchFamily="34" charset="-128"/>
            </a:endParaRPr>
          </a:p>
          <a:p>
            <a:r>
              <a:rPr lang="lv-LV" altLang="lv-LV" sz="2000" dirty="0">
                <a:ea typeface="MS PGothic" panose="020B0600070205080204" pitchFamily="34" charset="-128"/>
              </a:rPr>
              <a:t>17.02.2020.</a:t>
            </a:r>
          </a:p>
        </p:txBody>
      </p:sp>
    </p:spTree>
    <p:extLst>
      <p:ext uri="{BB962C8B-B14F-4D97-AF65-F5344CB8AC3E}">
        <p14:creationId xmlns:p14="http://schemas.microsoft.com/office/powerpoint/2010/main" val="304076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Konkursu uzsaukumi</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1. uzsaukums (2018): 36 pašvaldības, 78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2. uzsaukums (2019): 50 pašvaldības, 97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3. uzsaukums (2020): &gt; 60 pašvaldības</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35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4489-42A1-4E0F-8C88-153D52CD1D83}"/>
              </a:ext>
            </a:extLst>
          </p:cNvPr>
          <p:cNvSpPr>
            <a:spLocks noGrp="1"/>
          </p:cNvSpPr>
          <p:nvPr>
            <p:ph type="title"/>
          </p:nvPr>
        </p:nvSpPr>
        <p:spPr>
          <a:xfrm>
            <a:off x="2805344" y="381000"/>
            <a:ext cx="5881455" cy="1036642"/>
          </a:xfrm>
        </p:spPr>
        <p:txBody>
          <a:bodyPr>
            <a:normAutofit fontScale="90000"/>
          </a:bodyPr>
          <a:lstStyle/>
          <a:p>
            <a:pPr algn="r"/>
            <a:r>
              <a:rPr lang="lv-LV" dirty="0"/>
              <a:t>Apstiprināto projektu sadalījums pa plānošanas reģioniem</a:t>
            </a:r>
            <a:br>
              <a:rPr lang="lv-LV" dirty="0"/>
            </a:br>
            <a:endParaRPr lang="en-US" dirty="0"/>
          </a:p>
        </p:txBody>
      </p:sp>
      <p:sp>
        <p:nvSpPr>
          <p:cNvPr id="6" name="Slide Number Placeholder 5">
            <a:extLst>
              <a:ext uri="{FF2B5EF4-FFF2-40B4-BE49-F238E27FC236}">
                <a16:creationId xmlns:a16="http://schemas.microsoft.com/office/drawing/2014/main" id="{B71E409F-39F5-47C4-9CE3-F1D19FFD11FC}"/>
              </a:ext>
            </a:extLst>
          </p:cNvPr>
          <p:cNvSpPr>
            <a:spLocks noGrp="1"/>
          </p:cNvSpPr>
          <p:nvPr>
            <p:ph type="sldNum" sz="quarter" idx="13"/>
          </p:nvPr>
        </p:nvSpPr>
        <p:spPr>
          <a:xfrm>
            <a:off x="8534400" y="6324600"/>
            <a:ext cx="396536"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4961CF2E-11C3-4D5E-B2D2-3BFAF1B6998A}"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mn-cs"/>
              </a:rPr>
              <a:pPr marL="0" marR="0" lvl="0" indent="0" algn="r" defTabSz="938213" rtl="0" eaLnBrk="1" fontAlgn="base" latinLnBrk="0" hangingPunct="1">
                <a:lnSpc>
                  <a:spcPct val="100000"/>
                </a:lnSpc>
                <a:spcBef>
                  <a:spcPct val="0"/>
                </a:spcBef>
                <a:spcAft>
                  <a:spcPct val="0"/>
                </a:spcAft>
                <a:buClrTx/>
                <a:buSzTx/>
                <a:buFontTx/>
                <a:buNone/>
                <a:tabLst/>
                <a:defRPr/>
              </a:pPr>
              <a:t>11</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mn-cs"/>
            </a:endParaRPr>
          </a:p>
        </p:txBody>
      </p:sp>
      <p:graphicFrame>
        <p:nvGraphicFramePr>
          <p:cNvPr id="11" name="Diagramma 10">
            <a:extLst>
              <a:ext uri="{FF2B5EF4-FFF2-40B4-BE49-F238E27FC236}">
                <a16:creationId xmlns:a16="http://schemas.microsoft.com/office/drawing/2014/main" id="{C81ED8AA-EE43-42A0-A7AD-472CCCD4E877}"/>
              </a:ext>
            </a:extLst>
          </p:cNvPr>
          <p:cNvGraphicFramePr>
            <a:graphicFrameLocks/>
          </p:cNvGraphicFramePr>
          <p:nvPr>
            <p:extLst>
              <p:ext uri="{D42A27DB-BD31-4B8C-83A1-F6EECF244321}">
                <p14:modId xmlns:p14="http://schemas.microsoft.com/office/powerpoint/2010/main" val="1828024181"/>
              </p:ext>
            </p:extLst>
          </p:nvPr>
        </p:nvGraphicFramePr>
        <p:xfrm>
          <a:off x="1091242" y="1804105"/>
          <a:ext cx="7862038" cy="4672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817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Projekti ir vērsti uz šādu mērķu sasniegšanu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palielināt priekšlaicīgas mācību pārtraukšanas (turpmāk – PMP) riska grupas izglītojamo motivāciju turpināt izglītību un veicināt viņu aktīvu līdzdalību ikdienas dzīvē; </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iesaistīt PMP riska grupas izglītojamos jauniešu aktivitātēs un jaunatnes iniciatīvu projektos ārpus formālās izglītības, nodrošinot aktivitāšu pieejamību iespējami tuvu bērnu un jauniešu dzīves un mācību vietai.</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343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494348"/>
            <a:ext cx="6912768" cy="1066130"/>
          </a:xfrm>
        </p:spPr>
        <p:txBody>
          <a:bodyPr/>
          <a:lstStyle/>
          <a:p>
            <a:r>
              <a:rPr lang="lv-LV" sz="3200" b="1" dirty="0">
                <a:latin typeface="Verdana" panose="020B0604030504040204" pitchFamily="34" charset="0"/>
                <a:ea typeface="Verdana" panose="020B0604030504040204" pitchFamily="34" charset="0"/>
              </a:rPr>
              <a:t>Projekta iesniedzējs var būt</a:t>
            </a:r>
            <a:br>
              <a:rPr lang="lv-LV" b="1" dirty="0"/>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1115616" y="2198246"/>
            <a:ext cx="7560840" cy="2017540"/>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jaunatnes organizācija;</a:t>
            </a:r>
          </a:p>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biedrība vai nodibinājums, kas veic darbu ar jaunatni;</a:t>
            </a:r>
          </a:p>
          <a:p>
            <a:pPr marL="342900" lvl="0" indent="-342900" algn="just" fontAlgn="base">
              <a:lnSpc>
                <a:spcPct val="107000"/>
              </a:lnSpc>
              <a:spcBef>
                <a:spcPts val="1200"/>
              </a:spcBef>
              <a:spcAft>
                <a:spcPts val="80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jauniešu iniciatīvu grupa sadarbībā ar reģistrētu jaunatnes organizāciju vai biedrību un nodibinājumu, kas veic darbu ar jaunatni.</a:t>
            </a:r>
          </a:p>
        </p:txBody>
      </p:sp>
    </p:spTree>
    <p:extLst>
      <p:ext uri="{BB962C8B-B14F-4D97-AF65-F5344CB8AC3E}">
        <p14:creationId xmlns:p14="http://schemas.microsoft.com/office/powerpoint/2010/main" val="325087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3200" b="1" dirty="0">
                <a:latin typeface="Verdana" panose="020B0604030504040204" pitchFamily="34" charset="0"/>
                <a:ea typeface="Verdana" panose="020B0604030504040204" pitchFamily="34" charset="0"/>
              </a:rPr>
              <a:t>Projekta mērķa grupa</a:t>
            </a:r>
            <a:br>
              <a:rPr lang="lv-LV" dirty="0"/>
            </a:b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2123728" y="974315"/>
            <a:ext cx="6624736" cy="2016224"/>
          </a:xfrm>
        </p:spPr>
        <p:txBody>
          <a:bodyPr/>
          <a:lstStyle/>
          <a:p>
            <a:pPr marL="0" indent="0">
              <a:buNone/>
            </a:pPr>
            <a:r>
              <a:rPr lang="lv-LV" sz="2000" dirty="0">
                <a:latin typeface="Verdana" panose="020B0604030504040204" pitchFamily="34" charset="0"/>
                <a:ea typeface="Verdana" panose="020B0604030504040204" pitchFamily="34" charset="0"/>
              </a:rPr>
              <a:t>Vispārējās izglītības iestāžu izglītojamie no 5. līdz 12. klasei, kā arī to profesionālās izglītības iestāžu un vispārējās izglītības iestāžu, kuras īsteno profesionālās izglītības programmas, izglītojamie no 1. līdz 4. kursam, t.sk. PMP riska grupas izglītojamie.</a:t>
            </a:r>
          </a:p>
        </p:txBody>
      </p:sp>
      <p:sp>
        <p:nvSpPr>
          <p:cNvPr id="7" name="Rectangle 6">
            <a:extLst>
              <a:ext uri="{FF2B5EF4-FFF2-40B4-BE49-F238E27FC236}">
                <a16:creationId xmlns:a16="http://schemas.microsoft.com/office/drawing/2014/main" id="{5D295A08-2419-4F35-A0A7-2026E561002E}"/>
              </a:ext>
            </a:extLst>
          </p:cNvPr>
          <p:cNvSpPr/>
          <p:nvPr/>
        </p:nvSpPr>
        <p:spPr>
          <a:xfrm>
            <a:off x="755576" y="3530847"/>
            <a:ext cx="4344720" cy="1547924"/>
          </a:xfrm>
          <a:prstGeom prst="rect">
            <a:avLst/>
          </a:prstGeom>
        </p:spPr>
        <p:txBody>
          <a:bodyPr wrap="square">
            <a:spAutoFit/>
          </a:bodyPr>
          <a:lstStyle/>
          <a:p>
            <a:pPr>
              <a:lnSpc>
                <a:spcPct val="107000"/>
              </a:lnSpc>
              <a:spcAft>
                <a:spcPts val="800"/>
              </a:spcAft>
            </a:pPr>
            <a:r>
              <a:rPr lang="lv-LV" i="1" dirty="0">
                <a:latin typeface="Verdana" panose="020B0604030504040204" pitchFamily="34" charset="0"/>
                <a:ea typeface="Verdana" panose="020B0604030504040204" pitchFamily="34" charset="0"/>
                <a:cs typeface="Times New Roman" panose="02020603050405020304" pitchFamily="18" charset="0"/>
              </a:rPr>
              <a:t>Minimālais PMP riska grupas izglītojamo īpatsvars, kas iesaistāms projektā - ne mazāk kā 10 % no kopējā projektā iesaistīto dalībnieku skaita. </a:t>
            </a:r>
          </a:p>
        </p:txBody>
      </p:sp>
      <p:sp>
        <p:nvSpPr>
          <p:cNvPr id="4" name="Rectangle: Rounded Corners 3">
            <a:extLst>
              <a:ext uri="{FF2B5EF4-FFF2-40B4-BE49-F238E27FC236}">
                <a16:creationId xmlns:a16="http://schemas.microsoft.com/office/drawing/2014/main" id="{E4D220B2-3DAE-4F8E-A660-A1E84EDE6975}"/>
              </a:ext>
            </a:extLst>
          </p:cNvPr>
          <p:cNvSpPr/>
          <p:nvPr/>
        </p:nvSpPr>
        <p:spPr>
          <a:xfrm>
            <a:off x="611560" y="3429000"/>
            <a:ext cx="4344720" cy="17910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F9049794-B277-4A77-AB95-70EFC86F1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31" y="2758698"/>
            <a:ext cx="3184033" cy="3824664"/>
          </a:xfrm>
          <a:prstGeom prst="rect">
            <a:avLst/>
          </a:prstGeom>
        </p:spPr>
      </p:pic>
    </p:spTree>
    <p:extLst>
      <p:ext uri="{BB962C8B-B14F-4D97-AF65-F5344CB8AC3E}">
        <p14:creationId xmlns:p14="http://schemas.microsoft.com/office/powerpoint/2010/main" val="334481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Finansējums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475656" y="1556792"/>
            <a:ext cx="7776864" cy="4752528"/>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Vienam projektam 4600,00 eiro, kas 100 % tiek nodrošināts no projekta </a:t>
            </a:r>
            <a:r>
              <a:rPr lang="lv-LV" sz="2000" dirty="0" err="1">
                <a:latin typeface="Verdana" panose="020B0604030504040204" pitchFamily="34" charset="0"/>
                <a:ea typeface="Verdana" panose="020B0604030504040204" pitchFamily="34" charset="0"/>
              </a:rPr>
              <a:t>PuMPuRS</a:t>
            </a:r>
            <a:r>
              <a:rPr lang="lv-LV" sz="2000" dirty="0">
                <a:latin typeface="Verdana" panose="020B0604030504040204" pitchFamily="34" charset="0"/>
                <a:ea typeface="Verdana" panose="020B0604030504040204" pitchFamily="34" charset="0"/>
              </a:rPr>
              <a:t> līdzekļiem</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Vienreizējā maksājuma metodika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Svarīgi – projekta ietvaros jāiztērē tieši 4600 eiro! Summa nedrīkst būt ne lielāka, ne mazāka.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Uz katru projektu konkursu kārtu pašvaldībām tiek aprēķinātas kvotas - maksimālais iespējamais apstiprināmo projektu skaits proporcionāli </a:t>
            </a:r>
            <a:r>
              <a:rPr lang="lv-LV" sz="2000" dirty="0" err="1">
                <a:latin typeface="Verdana" panose="020B0604030504040204" pitchFamily="34" charset="0"/>
                <a:ea typeface="Verdana" panose="020B0604030504040204" pitchFamily="34" charset="0"/>
              </a:rPr>
              <a:t>mērķgrupas</a:t>
            </a:r>
            <a:r>
              <a:rPr lang="lv-LV" sz="2000" dirty="0">
                <a:latin typeface="Verdana" panose="020B0604030504040204" pitchFamily="34" charset="0"/>
                <a:ea typeface="Verdana" panose="020B0604030504040204" pitchFamily="34" charset="0"/>
              </a:rPr>
              <a:t> izglītojamo skaitam </a:t>
            </a: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91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915816" y="350332"/>
            <a:ext cx="5688632" cy="1066130"/>
          </a:xfrm>
        </p:spPr>
        <p:txBody>
          <a:bodyPr/>
          <a:lstStyle/>
          <a:p>
            <a:r>
              <a:rPr lang="lv-LV" sz="3600" b="1" dirty="0">
                <a:latin typeface="Verdana" panose="020B0604030504040204" pitchFamily="34" charset="0"/>
                <a:ea typeface="Verdana" panose="020B0604030504040204" pitchFamily="34" charset="0"/>
              </a:rPr>
              <a:t>Projekta aktivitātes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556792"/>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Projekts jāīsteno saskaņā ar neformālās izglītības principiem un metodēm. </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Pasākumi tiek plānoti saskaņā ar pašvaldības preventīvo un intervences pasākumu vidēja termiņa plānu PMP samazināšanai. </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Projekta īstenošanas termiņš 3 - 18 mēneši.</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395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350332"/>
            <a:ext cx="6768752" cy="650595"/>
          </a:xfrm>
        </p:spPr>
        <p:txBody>
          <a:bodyPr/>
          <a:lstStyle/>
          <a:p>
            <a:r>
              <a:rPr lang="lv-LV" sz="2800" b="1" dirty="0">
                <a:latin typeface="Verdana" panose="020B0604030504040204" pitchFamily="34" charset="0"/>
                <a:ea typeface="Verdana" panose="020B0604030504040204" pitchFamily="34" charset="0"/>
              </a:rPr>
              <a:t>Projekta aktivitāšu piemēri/idejas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628800"/>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93ECBA2D-1047-4AA7-898E-C635055DAC1A}"/>
              </a:ext>
            </a:extLst>
          </p:cNvPr>
          <p:cNvSpPr/>
          <p:nvPr/>
        </p:nvSpPr>
        <p:spPr>
          <a:xfrm>
            <a:off x="755576" y="1628800"/>
            <a:ext cx="7992888" cy="4284571"/>
          </a:xfrm>
          <a:prstGeom prst="rect">
            <a:avLst/>
          </a:prstGeom>
        </p:spPr>
        <p:txBody>
          <a:bodyPr wrap="square">
            <a:spAutoFit/>
          </a:bodyPr>
          <a:lstStyle/>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neformālās mācīšanās aktivitātes un pasākumi;</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nometnes, pārgājieni, āra dzīves aktivitātes un piedzīvojumu izglītība;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personības pilnveides pasākumi, personīgo mērķu definēšana un to sasaiste ar izglītību;</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sociālo prasmju pilnveidošana – draudzība, sadarbība;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dažādas darbnīcas - filmu/foto veidošana, sporta aktivitātes, radošās aktivitātes, spēļu veidošana;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pasākumu organizēšana, piemēram, labo darbu aktivitātes, foto-orientēšanās, kuru plāno un organizē paši jaunieši, sadarbojoties kopā;</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aktivitātes par PMP tēmas izpratni: cēloņi, riski un sekas;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pašizziņas un motivācijas attīstīšanas aktivitātes;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pieredzes apmaiņas pasākumi - tai skaitā sabiedrībā pazīstamu cilvēku pieredze saistībā ar mācību motivāciju jeb citām jauniešus interesējošām tēmām;</a:t>
            </a:r>
          </a:p>
          <a:p>
            <a:pPr marL="342900" lvl="0" indent="-342900" algn="just" fontAlgn="base">
              <a:lnSpc>
                <a:spcPct val="107000"/>
              </a:lnSpc>
              <a:spcAft>
                <a:spcPts val="80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sports/mūzika/māksla/teātris kā izglītības un sociālās iekļaušanas instrumenti.</a:t>
            </a:r>
          </a:p>
        </p:txBody>
      </p:sp>
    </p:spTree>
    <p:extLst>
      <p:ext uri="{BB962C8B-B14F-4D97-AF65-F5344CB8AC3E}">
        <p14:creationId xmlns:p14="http://schemas.microsoft.com/office/powerpoint/2010/main" val="86205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755F0F-5163-408A-85C4-D3EB6E313B21}"/>
              </a:ext>
            </a:extLst>
          </p:cNvPr>
          <p:cNvSpPr>
            <a:spLocks noGrp="1"/>
          </p:cNvSpPr>
          <p:nvPr>
            <p:ph type="title"/>
          </p:nvPr>
        </p:nvSpPr>
        <p:spPr>
          <a:xfrm>
            <a:off x="2051720" y="274638"/>
            <a:ext cx="6635080" cy="1143000"/>
          </a:xfrm>
        </p:spPr>
        <p:txBody>
          <a:bodyPr/>
          <a:lstStyle/>
          <a:p>
            <a:r>
              <a:rPr lang="lv-LV" b="1" dirty="0">
                <a:latin typeface="Verdana" panose="020B0604030504040204" pitchFamily="34" charset="0"/>
                <a:ea typeface="Verdana" panose="020B0604030504040204" pitchFamily="34" charset="0"/>
              </a:rPr>
              <a:t>Neatbilst JIP</a:t>
            </a:r>
            <a:endParaRPr lang="en-GB" b="1" dirty="0">
              <a:latin typeface="Verdana" panose="020B0604030504040204" pitchFamily="34" charset="0"/>
              <a:ea typeface="Verdana" panose="020B0604030504040204" pitchFamily="34" charset="0"/>
            </a:endParaRPr>
          </a:p>
        </p:txBody>
      </p:sp>
      <p:sp>
        <p:nvSpPr>
          <p:cNvPr id="3" name="Satura vietturis 2">
            <a:extLst>
              <a:ext uri="{FF2B5EF4-FFF2-40B4-BE49-F238E27FC236}">
                <a16:creationId xmlns:a16="http://schemas.microsoft.com/office/drawing/2014/main" id="{738A0874-6B25-4D9A-A4FB-D691094FE765}"/>
              </a:ext>
            </a:extLst>
          </p:cNvPr>
          <p:cNvSpPr>
            <a:spLocks noGrp="1"/>
          </p:cNvSpPr>
          <p:nvPr>
            <p:ph idx="1"/>
          </p:nvPr>
        </p:nvSpPr>
        <p:spPr>
          <a:xfrm>
            <a:off x="1619672" y="2132856"/>
            <a:ext cx="7067128" cy="2404864"/>
          </a:xfrm>
        </p:spPr>
        <p:txBody>
          <a:bodyPr/>
          <a:lstStyle/>
          <a:p>
            <a:r>
              <a:rPr lang="lv-LV" dirty="0">
                <a:latin typeface="Verdana" panose="020B0604030504040204" pitchFamily="34" charset="0"/>
                <a:ea typeface="Verdana" panose="020B0604030504040204" pitchFamily="34" charset="0"/>
              </a:rPr>
              <a:t>Interešu izglītība</a:t>
            </a:r>
          </a:p>
          <a:p>
            <a:r>
              <a:rPr lang="lv-LV" dirty="0">
                <a:latin typeface="Verdana" panose="020B0604030504040204" pitchFamily="34" charset="0"/>
                <a:ea typeface="Verdana" panose="020B0604030504040204" pitchFamily="34" charset="0"/>
              </a:rPr>
              <a:t>Kursi</a:t>
            </a:r>
          </a:p>
          <a:p>
            <a:r>
              <a:rPr lang="lv-LV" dirty="0">
                <a:latin typeface="Verdana" panose="020B0604030504040204" pitchFamily="34" charset="0"/>
                <a:ea typeface="Verdana" panose="020B0604030504040204" pitchFamily="34" charset="0"/>
              </a:rPr>
              <a:t>Sporta nodarbības/treniņi</a:t>
            </a:r>
          </a:p>
          <a:p>
            <a:r>
              <a:rPr lang="lv-LV" dirty="0">
                <a:latin typeface="Verdana" panose="020B0604030504040204" pitchFamily="34" charset="0"/>
                <a:ea typeface="Verdana" panose="020B0604030504040204" pitchFamily="34" charset="0"/>
              </a:rPr>
              <a:t>Būvniecība/remonts</a:t>
            </a:r>
          </a:p>
          <a:p>
            <a:r>
              <a:rPr lang="lv-LV" dirty="0">
                <a:latin typeface="Verdana" panose="020B0604030504040204" pitchFamily="34" charset="0"/>
                <a:ea typeface="Verdana" panose="020B0604030504040204" pitchFamily="34" charset="0"/>
              </a:rPr>
              <a:t>Labiekārtošana/aprīkošana</a:t>
            </a:r>
          </a:p>
        </p:txBody>
      </p:sp>
    </p:spTree>
    <p:extLst>
      <p:ext uri="{BB962C8B-B14F-4D97-AF65-F5344CB8AC3E}">
        <p14:creationId xmlns:p14="http://schemas.microsoft.com/office/powerpoint/2010/main" val="187818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7211144" cy="4629861"/>
          </a:xfrm>
        </p:spPr>
        <p:txBody>
          <a:bodyPr/>
          <a:lstStyle/>
          <a:p>
            <a:pPr marL="457200" indent="-457200">
              <a:buAutoNum type="arabicPeriod"/>
            </a:pPr>
            <a:r>
              <a:rPr lang="lv-LV" sz="1800" dirty="0">
                <a:latin typeface="Verdana" panose="020B0604030504040204" pitchFamily="34" charset="0"/>
                <a:ea typeface="Verdana" panose="020B0604030504040204" pitchFamily="34" charset="0"/>
              </a:rPr>
              <a:t>Izsludināt atklātu projektu konkursu (izmantojot Pumpurs izstrādāto konkursa nolikumu)</a:t>
            </a:r>
          </a:p>
          <a:p>
            <a:pPr marL="0" indent="0">
              <a:buNone/>
            </a:pPr>
            <a:r>
              <a:rPr lang="lv-LV" sz="1800" i="1" dirty="0">
                <a:solidFill>
                  <a:srgbClr val="7030A0"/>
                </a:solidFill>
                <a:latin typeface="Verdana" panose="020B0604030504040204" pitchFamily="34" charset="0"/>
                <a:ea typeface="Verdana" panose="020B0604030504040204" pitchFamily="34" charset="0"/>
              </a:rPr>
              <a:t>*Pumpurs saskaņo nolikumu</a:t>
            </a:r>
          </a:p>
          <a:p>
            <a:pPr marL="360363" indent="-360363">
              <a:buNone/>
            </a:pPr>
            <a:r>
              <a:rPr lang="lv-LV" sz="1800" dirty="0">
                <a:latin typeface="Verdana" panose="020B0604030504040204" pitchFamily="34" charset="0"/>
                <a:ea typeface="Verdana" panose="020B0604030504040204" pitchFamily="34" charset="0"/>
              </a:rPr>
              <a:t>2. Nodrošināt iesniegto projektu vērtēšanu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piedalās novērotāja statusā</a:t>
            </a:r>
          </a:p>
          <a:p>
            <a:pPr marL="360363" indent="-360363">
              <a:buNone/>
            </a:pPr>
            <a:r>
              <a:rPr lang="lv-LV" sz="1800" dirty="0">
                <a:latin typeface="Verdana" panose="020B0604030504040204" pitchFamily="34" charset="0"/>
                <a:ea typeface="Verdana" panose="020B0604030504040204" pitchFamily="34" charset="0"/>
              </a:rPr>
              <a:t>3. Pieņemt lēmumu par projektu iesniegumu apstiprināšanu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saskaņo apstiprinātos projektus</a:t>
            </a:r>
          </a:p>
          <a:p>
            <a:pPr marL="360363" indent="-360363">
              <a:buNone/>
            </a:pPr>
            <a:r>
              <a:rPr lang="lv-LV" sz="1800" dirty="0">
                <a:latin typeface="Verdana" panose="020B0604030504040204" pitchFamily="34" charset="0"/>
                <a:ea typeface="Verdana" panose="020B0604030504040204" pitchFamily="34" charset="0"/>
              </a:rPr>
              <a:t>4. Publicēt paziņojumu par atklāta projektu konkursa rezultātiem pašvaldības tīmekļa vietnē</a:t>
            </a:r>
          </a:p>
          <a:p>
            <a:pPr marL="360363" indent="-360363">
              <a:buNone/>
            </a:pPr>
            <a:r>
              <a:rPr lang="lv-LV" sz="1800" dirty="0">
                <a:latin typeface="Verdana" panose="020B0604030504040204" pitchFamily="34" charset="0"/>
                <a:ea typeface="Verdana" panose="020B0604030504040204" pitchFamily="34" charset="0"/>
              </a:rPr>
              <a:t>5. Slēgt līgumu ar projekta iesniedzējiem par projekta īstenošanu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piešķir avansa maksājumu</a:t>
            </a:r>
          </a:p>
          <a:p>
            <a:pPr marL="360363" indent="-360363">
              <a:buNone/>
            </a:pPr>
            <a:r>
              <a:rPr lang="lv-LV" sz="1800" dirty="0">
                <a:latin typeface="Verdana" panose="020B0604030504040204" pitchFamily="34" charset="0"/>
                <a:ea typeface="Verdana" panose="020B0604030504040204" pitchFamily="34" charset="0"/>
              </a:rPr>
              <a:t>6. Pieņemt lēmumu par projekta noslēguma pārskata </a:t>
            </a:r>
          </a:p>
          <a:p>
            <a:pPr marL="360363" indent="-360363">
              <a:buNone/>
            </a:pPr>
            <a:r>
              <a:rPr lang="lv-LV" sz="1800" dirty="0">
                <a:latin typeface="Verdana" panose="020B0604030504040204" pitchFamily="34" charset="0"/>
                <a:ea typeface="Verdana" panose="020B0604030504040204" pitchFamily="34" charset="0"/>
              </a:rPr>
              <a:t> </a:t>
            </a:r>
            <a:r>
              <a:rPr lang="lv-LV" sz="1800" i="1" dirty="0">
                <a:solidFill>
                  <a:srgbClr val="7030A0"/>
                </a:solidFill>
                <a:latin typeface="Verdana" panose="020B0604030504040204" pitchFamily="34" charset="0"/>
                <a:ea typeface="Verdana" panose="020B0604030504040204" pitchFamily="34" charset="0"/>
              </a:rPr>
              <a:t>*Pumpurs saskaņo un veic noslēguma maksājumu</a:t>
            </a:r>
          </a:p>
          <a:p>
            <a:pPr marL="360363" indent="-360363">
              <a:buNone/>
            </a:pPr>
            <a:r>
              <a:rPr lang="lv-LV" sz="1800" dirty="0">
                <a:latin typeface="Verdana" panose="020B0604030504040204" pitchFamily="34" charset="0"/>
                <a:ea typeface="Verdana" panose="020B0604030504040204" pitchFamily="34" charset="0"/>
              </a:rPr>
              <a:t>7. Veikt avansa un noslēguma maksājumus projekta īstenotājam.</a:t>
            </a:r>
          </a:p>
          <a:p>
            <a:pPr marL="0" indent="0">
              <a:buNone/>
            </a:pPr>
            <a:endParaRPr lang="lv-LV" sz="20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E9EDA303-5344-466B-96EF-92B1A6415962}"/>
              </a:ext>
            </a:extLst>
          </p:cNvPr>
          <p:cNvSpPr/>
          <p:nvPr/>
        </p:nvSpPr>
        <p:spPr>
          <a:xfrm>
            <a:off x="2350096" y="209989"/>
            <a:ext cx="6336704" cy="830997"/>
          </a:xfrm>
          <a:prstGeom prst="rect">
            <a:avLst/>
          </a:prstGeom>
        </p:spPr>
        <p:txBody>
          <a:bodyPr wrap="square">
            <a:spAutoFit/>
          </a:bodyPr>
          <a:lstStyle/>
          <a:p>
            <a:pPr>
              <a:spcBef>
                <a:spcPts val="1000"/>
              </a:spcBef>
              <a:spcAft>
                <a:spcPts val="800"/>
              </a:spcAft>
            </a:pPr>
            <a:r>
              <a:rPr lang="lv-LV" sz="2400" b="1" dirty="0">
                <a:latin typeface="Verdana" panose="020B0604030504040204" pitchFamily="34" charset="0"/>
                <a:ea typeface="Verdana" panose="020B0604030504040204" pitchFamily="34" charset="0"/>
                <a:cs typeface="Times New Roman" panose="02020603050405020304" pitchFamily="18" charset="0"/>
              </a:rPr>
              <a:t>Pašvaldības uzdevumi jauniešu projektu konkursu organizēšanā</a:t>
            </a:r>
          </a:p>
        </p:txBody>
      </p:sp>
    </p:spTree>
    <p:extLst>
      <p:ext uri="{BB962C8B-B14F-4D97-AF65-F5344CB8AC3E}">
        <p14:creationId xmlns:p14="http://schemas.microsoft.com/office/powerpoint/2010/main" val="362548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397CF-A251-4B11-9F86-D9CB26FD9F6A}"/>
              </a:ext>
            </a:extLst>
          </p:cNvPr>
          <p:cNvPicPr>
            <a:picLocks noChangeAspect="1"/>
          </p:cNvPicPr>
          <p:nvPr/>
        </p:nvPicPr>
        <p:blipFill>
          <a:blip r:embed="rId2"/>
          <a:stretch>
            <a:fillRect/>
          </a:stretch>
        </p:blipFill>
        <p:spPr>
          <a:xfrm>
            <a:off x="2339752" y="908720"/>
            <a:ext cx="4707861" cy="3147847"/>
          </a:xfrm>
          <a:prstGeom prst="rect">
            <a:avLst/>
          </a:prstGeom>
        </p:spPr>
      </p:pic>
      <p:pic>
        <p:nvPicPr>
          <p:cNvPr id="3" name="Picture 2">
            <a:extLst>
              <a:ext uri="{FF2B5EF4-FFF2-40B4-BE49-F238E27FC236}">
                <a16:creationId xmlns:a16="http://schemas.microsoft.com/office/drawing/2014/main" id="{AFF78A53-D159-4F9A-B8CF-D3E8756A6FD2}"/>
              </a:ext>
            </a:extLst>
          </p:cNvPr>
          <p:cNvPicPr>
            <a:picLocks noChangeAspect="1"/>
          </p:cNvPicPr>
          <p:nvPr/>
        </p:nvPicPr>
        <p:blipFill>
          <a:blip r:embed="rId3"/>
          <a:stretch>
            <a:fillRect/>
          </a:stretch>
        </p:blipFill>
        <p:spPr>
          <a:xfrm>
            <a:off x="0" y="4869160"/>
            <a:ext cx="9144000" cy="1922672"/>
          </a:xfrm>
          <a:prstGeom prst="rect">
            <a:avLst/>
          </a:prstGeom>
        </p:spPr>
      </p:pic>
    </p:spTree>
    <p:extLst>
      <p:ext uri="{BB962C8B-B14F-4D97-AF65-F5344CB8AC3E}">
        <p14:creationId xmlns:p14="http://schemas.microsoft.com/office/powerpoint/2010/main" val="360860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AC33-71F6-4753-B07F-FD968B346E19}"/>
              </a:ext>
            </a:extLst>
          </p:cNvPr>
          <p:cNvSpPr>
            <a:spLocks noGrp="1"/>
          </p:cNvSpPr>
          <p:nvPr>
            <p:ph type="title"/>
          </p:nvPr>
        </p:nvSpPr>
        <p:spPr>
          <a:xfrm>
            <a:off x="669028" y="421076"/>
            <a:ext cx="8229600" cy="1143000"/>
          </a:xfrm>
        </p:spPr>
        <p:txBody>
          <a:bodyPr/>
          <a:lstStyle/>
          <a:p>
            <a:r>
              <a:rPr lang="lv-LV" dirty="0"/>
              <a:t>Konkursu izsludināšana</a:t>
            </a:r>
          </a:p>
        </p:txBody>
      </p:sp>
      <p:pic>
        <p:nvPicPr>
          <p:cNvPr id="6" name="Content Placeholder 5">
            <a:extLst>
              <a:ext uri="{FF2B5EF4-FFF2-40B4-BE49-F238E27FC236}">
                <a16:creationId xmlns:a16="http://schemas.microsoft.com/office/drawing/2014/main" id="{E49C75FF-AD02-4721-A216-32B865F4BB22}"/>
              </a:ext>
            </a:extLst>
          </p:cNvPr>
          <p:cNvPicPr>
            <a:picLocks noGrp="1" noChangeAspect="1"/>
          </p:cNvPicPr>
          <p:nvPr>
            <p:ph idx="1"/>
          </p:nvPr>
        </p:nvPicPr>
        <p:blipFill>
          <a:blip r:embed="rId2"/>
          <a:stretch>
            <a:fillRect/>
          </a:stretch>
        </p:blipFill>
        <p:spPr>
          <a:xfrm>
            <a:off x="669028" y="1772816"/>
            <a:ext cx="8229600" cy="3524651"/>
          </a:xfrm>
          <a:prstGeom prst="rect">
            <a:avLst/>
          </a:prstGeom>
        </p:spPr>
      </p:pic>
    </p:spTree>
    <p:extLst>
      <p:ext uri="{BB962C8B-B14F-4D97-AF65-F5344CB8AC3E}">
        <p14:creationId xmlns:p14="http://schemas.microsoft.com/office/powerpoint/2010/main" val="92593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1C27-9668-4935-AB68-0C0E987206B8}"/>
              </a:ext>
            </a:extLst>
          </p:cNvPr>
          <p:cNvSpPr>
            <a:spLocks noGrp="1"/>
          </p:cNvSpPr>
          <p:nvPr>
            <p:ph type="title"/>
          </p:nvPr>
        </p:nvSpPr>
        <p:spPr/>
        <p:txBody>
          <a:bodyPr/>
          <a:lstStyle/>
          <a:p>
            <a:r>
              <a:rPr lang="lv-LV" dirty="0"/>
              <a:t>Vērtēšana</a:t>
            </a:r>
          </a:p>
        </p:txBody>
      </p:sp>
      <p:pic>
        <p:nvPicPr>
          <p:cNvPr id="6" name="Content Placeholder 5">
            <a:extLst>
              <a:ext uri="{FF2B5EF4-FFF2-40B4-BE49-F238E27FC236}">
                <a16:creationId xmlns:a16="http://schemas.microsoft.com/office/drawing/2014/main" id="{3B3238CA-E9F1-47B7-B824-466B92440288}"/>
              </a:ext>
            </a:extLst>
          </p:cNvPr>
          <p:cNvPicPr>
            <a:picLocks noGrp="1" noChangeAspect="1"/>
          </p:cNvPicPr>
          <p:nvPr>
            <p:ph idx="1"/>
          </p:nvPr>
        </p:nvPicPr>
        <p:blipFill>
          <a:blip r:embed="rId2"/>
          <a:stretch>
            <a:fillRect/>
          </a:stretch>
        </p:blipFill>
        <p:spPr>
          <a:xfrm>
            <a:off x="755576" y="1700808"/>
            <a:ext cx="8229600" cy="3765995"/>
          </a:xfrm>
          <a:prstGeom prst="rect">
            <a:avLst/>
          </a:prstGeom>
        </p:spPr>
      </p:pic>
    </p:spTree>
    <p:extLst>
      <p:ext uri="{BB962C8B-B14F-4D97-AF65-F5344CB8AC3E}">
        <p14:creationId xmlns:p14="http://schemas.microsoft.com/office/powerpoint/2010/main" val="355744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65A8-C40F-4F39-B4E7-D044F1239D04}"/>
              </a:ext>
            </a:extLst>
          </p:cNvPr>
          <p:cNvSpPr>
            <a:spLocks noGrp="1"/>
          </p:cNvSpPr>
          <p:nvPr>
            <p:ph type="title"/>
          </p:nvPr>
        </p:nvSpPr>
        <p:spPr>
          <a:xfrm>
            <a:off x="971600" y="332656"/>
            <a:ext cx="8229600" cy="1143000"/>
          </a:xfrm>
        </p:spPr>
        <p:txBody>
          <a:bodyPr/>
          <a:lstStyle/>
          <a:p>
            <a:r>
              <a:rPr lang="lv-LV" dirty="0"/>
              <a:t>Uzsākšana</a:t>
            </a:r>
          </a:p>
        </p:txBody>
      </p:sp>
      <p:pic>
        <p:nvPicPr>
          <p:cNvPr id="7" name="Content Placeholder 6">
            <a:extLst>
              <a:ext uri="{FF2B5EF4-FFF2-40B4-BE49-F238E27FC236}">
                <a16:creationId xmlns:a16="http://schemas.microsoft.com/office/drawing/2014/main" id="{7B92368D-C748-48C5-B40E-E89C46420D54}"/>
              </a:ext>
            </a:extLst>
          </p:cNvPr>
          <p:cNvPicPr>
            <a:picLocks noGrp="1" noChangeAspect="1"/>
          </p:cNvPicPr>
          <p:nvPr>
            <p:ph idx="1"/>
          </p:nvPr>
        </p:nvPicPr>
        <p:blipFill>
          <a:blip r:embed="rId2"/>
          <a:stretch>
            <a:fillRect/>
          </a:stretch>
        </p:blipFill>
        <p:spPr>
          <a:xfrm>
            <a:off x="1835696" y="1628800"/>
            <a:ext cx="7151228" cy="4176122"/>
          </a:xfrm>
          <a:prstGeom prst="rect">
            <a:avLst/>
          </a:prstGeom>
        </p:spPr>
      </p:pic>
    </p:spTree>
    <p:extLst>
      <p:ext uri="{BB962C8B-B14F-4D97-AF65-F5344CB8AC3E}">
        <p14:creationId xmlns:p14="http://schemas.microsoft.com/office/powerpoint/2010/main" val="263338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611A15-6EA7-459C-B5B9-B9F5E90B7D18}"/>
              </a:ext>
            </a:extLst>
          </p:cNvPr>
          <p:cNvSpPr>
            <a:spLocks noGrp="1"/>
          </p:cNvSpPr>
          <p:nvPr>
            <p:ph type="title"/>
          </p:nvPr>
        </p:nvSpPr>
        <p:spPr>
          <a:xfrm>
            <a:off x="1907704" y="274638"/>
            <a:ext cx="7056784" cy="1143000"/>
          </a:xfrm>
        </p:spPr>
        <p:txBody>
          <a:bodyPr/>
          <a:lstStyle/>
          <a:p>
            <a:r>
              <a:rPr lang="lv-LV" sz="3200" b="1" dirty="0">
                <a:latin typeface="Verdana" panose="020B0604030504040204" pitchFamily="34" charset="0"/>
                <a:ea typeface="Verdana" panose="020B0604030504040204" pitchFamily="34" charset="0"/>
              </a:rPr>
              <a:t>Soļi pēc projekta īstenošanas</a:t>
            </a:r>
          </a:p>
        </p:txBody>
      </p:sp>
      <p:pic>
        <p:nvPicPr>
          <p:cNvPr id="7" name="Content Placeholder 6">
            <a:extLst>
              <a:ext uri="{FF2B5EF4-FFF2-40B4-BE49-F238E27FC236}">
                <a16:creationId xmlns:a16="http://schemas.microsoft.com/office/drawing/2014/main" id="{CDC5B990-A831-4790-BA27-054A6F6AC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6960" y="908720"/>
            <a:ext cx="6235067" cy="5806406"/>
          </a:xfrm>
        </p:spPr>
      </p:pic>
    </p:spTree>
    <p:extLst>
      <p:ext uri="{BB962C8B-B14F-4D97-AF65-F5344CB8AC3E}">
        <p14:creationId xmlns:p14="http://schemas.microsoft.com/office/powerpoint/2010/main" val="2386818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Konkursu izsludināšana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92820" y="1634623"/>
            <a:ext cx="6984776" cy="3888432"/>
          </a:xfrm>
        </p:spPr>
        <p:txBody>
          <a:bodyPr/>
          <a:lstStyle/>
          <a:p>
            <a:r>
              <a:rPr lang="lv-LV" sz="2000" dirty="0">
                <a:latin typeface="Verdana" panose="020B0604030504040204" pitchFamily="34" charset="0"/>
                <a:ea typeface="Verdana" panose="020B0604030504040204" pitchFamily="34" charset="0"/>
              </a:rPr>
              <a:t>Pumpurs nosūta pašvaldībām konkursa nolikumu</a:t>
            </a:r>
          </a:p>
          <a:p>
            <a:r>
              <a:rPr lang="lv-LV" sz="2000" dirty="0">
                <a:latin typeface="Verdana" panose="020B0604030504040204" pitchFamily="34" charset="0"/>
                <a:ea typeface="Verdana" panose="020B0604030504040204" pitchFamily="34" charset="0"/>
              </a:rPr>
              <a:t>Pašvaldības ievieto savu kontaktinformāciju un apstiprina/paraksta. </a:t>
            </a:r>
          </a:p>
          <a:p>
            <a:r>
              <a:rPr lang="lv-LV" sz="2000" dirty="0">
                <a:latin typeface="Verdana" panose="020B0604030504040204" pitchFamily="34" charset="0"/>
                <a:ea typeface="Verdana" panose="020B0604030504040204" pitchFamily="34" charset="0"/>
              </a:rPr>
              <a:t>Pašvaldība nosūta nolikumu Pumpuram uz saskaņošanu (vismaz 2 nedēļas pirms izsludināšanas) - datu bāze</a:t>
            </a:r>
          </a:p>
          <a:p>
            <a:r>
              <a:rPr lang="lv-LV" sz="2000" dirty="0">
                <a:latin typeface="Verdana" panose="020B0604030504040204" pitchFamily="34" charset="0"/>
                <a:ea typeface="Verdana" panose="020B0604030504040204" pitchFamily="34" charset="0"/>
              </a:rPr>
              <a:t>Pumpurs saskaņo</a:t>
            </a:r>
          </a:p>
          <a:p>
            <a:r>
              <a:rPr lang="lv-LV" sz="2000" dirty="0">
                <a:latin typeface="Verdana" panose="020B0604030504040204" pitchFamily="34" charset="0"/>
                <a:ea typeface="Verdana" panose="020B0604030504040204" pitchFamily="34" charset="0"/>
              </a:rPr>
              <a:t>Pašvaldība izsludina konkursu</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707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Konkursu izsludināšana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484784"/>
            <a:ext cx="6984776" cy="3888432"/>
          </a:xfrm>
        </p:spPr>
        <p:txBody>
          <a:bodyPr/>
          <a:lstStyle/>
          <a:p>
            <a:pPr marL="0" indent="0">
              <a:lnSpc>
                <a:spcPct val="107000"/>
              </a:lnSpc>
              <a:spcAft>
                <a:spcPts val="800"/>
              </a:spcAft>
              <a:buNone/>
            </a:pPr>
            <a:r>
              <a:rPr lang="lv-LV" sz="2000" b="1" dirty="0">
                <a:latin typeface="Verdana" panose="020B0604030504040204" pitchFamily="34" charset="0"/>
                <a:ea typeface="Verdana" panose="020B0604030504040204" pitchFamily="34" charset="0"/>
                <a:cs typeface="Times New Roman" panose="02020603050405020304" pitchFamily="18" charset="0"/>
              </a:rPr>
              <a:t>Izsludinot jauniešu iniciatīvu projektu konkursu, pašvaldībām ir jāpublisko</a:t>
            </a:r>
            <a:r>
              <a:rPr lang="lv-LV" sz="2000" dirty="0">
                <a:latin typeface="Verdana" panose="020B0604030504040204" pitchFamily="34" charset="0"/>
                <a:ea typeface="Verdana" panose="020B0604030504040204" pitchFamily="34" charset="0"/>
                <a:cs typeface="Times New Roman" panose="02020603050405020304" pitchFamily="18" charset="0"/>
              </a:rPr>
              <a:t>:</a:t>
            </a: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konkursa nolikums</a:t>
            </a: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pašvaldības izstrādātais preventīvo un intervences pasākumu vidēja termiņa plāns PMP samazināšanai</a:t>
            </a: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pašvaldībā esošo valsts profesionālās izglītības iestāžu preventīvo un intervences pasākumu vidēja termiņa plāni PMP samazināšanai (projekta </a:t>
            </a:r>
            <a:r>
              <a:rPr lang="lv-LV" sz="20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sadarbības partneri)</a:t>
            </a:r>
          </a:p>
          <a:p>
            <a:pPr lvl="0" algn="just" fontAlgn="base">
              <a:lnSpc>
                <a:spcPct val="107000"/>
              </a:lnSpc>
              <a:spcAft>
                <a:spcPts val="800"/>
              </a:spcAft>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projekta </a:t>
            </a:r>
            <a:r>
              <a:rPr lang="lv-LV" sz="20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izstrādātie informatīvie materiāli jauniešu projektu jomā</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3331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Atbalsts projektu iesniedzējiem</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827584" y="1988840"/>
            <a:ext cx="7920880" cy="3888432"/>
          </a:xfrm>
        </p:spPr>
        <p:txBody>
          <a:bodyPr/>
          <a:lstStyle/>
          <a:p>
            <a:pPr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Projekta </a:t>
            </a: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izstrādātie informatīvie materiāli jauniešu projektu jomā</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Informatīvais pasākums projektu iesniedzējiem pašvaldībā</a:t>
            </a:r>
          </a:p>
          <a:p>
            <a:pPr lvl="0" algn="just" fontAlgn="base">
              <a:lnSpc>
                <a:spcPct val="107000"/>
              </a:lnSpc>
              <a:buBlip>
                <a:blip r:embed="rId2"/>
              </a:buBlip>
            </a:pP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Proaktīvi</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uzrunāt potenciālos iesniedzējus </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Skolu iesaiste</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Informācija vietējos medijos</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Konsultācijas (projekta iesniedzējs – pašvaldība - </a:t>
            </a: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a:t>
            </a:r>
          </a:p>
          <a:p>
            <a:pPr lvl="0" algn="just" fontAlgn="base">
              <a:lnSpc>
                <a:spcPct val="107000"/>
              </a:lnSpc>
              <a:buBlip>
                <a:blip r:embed="rId2"/>
              </a:buBlip>
            </a:pPr>
            <a:endPar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847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Projektu vērtēšana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3384376"/>
          </a:xfrm>
        </p:spPr>
        <p:txBody>
          <a:bodyPr/>
          <a:lstStyle/>
          <a:p>
            <a:r>
              <a:rPr lang="lv-LV" sz="2200" dirty="0">
                <a:latin typeface="Verdana" panose="020B0604030504040204" pitchFamily="34" charset="0"/>
                <a:ea typeface="Verdana" panose="020B0604030504040204" pitchFamily="34" charset="0"/>
              </a:rPr>
              <a:t>Pašvaldība izveido vērtēšanas komisiju vismaz 3 cilvēku sastāvā un </a:t>
            </a:r>
          </a:p>
          <a:p>
            <a:pPr lvl="1"/>
            <a:r>
              <a:rPr lang="lv-LV" sz="2200" dirty="0">
                <a:latin typeface="Verdana" panose="020B0604030504040204" pitchFamily="34" charset="0"/>
                <a:ea typeface="Verdana" panose="020B0604030504040204" pitchFamily="34" charset="0"/>
              </a:rPr>
              <a:t>informē projektu </a:t>
            </a:r>
            <a:r>
              <a:rPr lang="lv-LV" sz="2200" dirty="0" err="1">
                <a:latin typeface="Verdana" panose="020B0604030504040204" pitchFamily="34" charset="0"/>
                <a:ea typeface="Verdana" panose="020B0604030504040204" pitchFamily="34" charset="0"/>
              </a:rPr>
              <a:t>PuMPuRS</a:t>
            </a:r>
            <a:r>
              <a:rPr lang="lv-LV" sz="2200" dirty="0">
                <a:latin typeface="Verdana" panose="020B0604030504040204" pitchFamily="34" charset="0"/>
                <a:ea typeface="Verdana" panose="020B0604030504040204" pitchFamily="34" charset="0"/>
              </a:rPr>
              <a:t> par konkursa komisiju sanāksmju datumiem. </a:t>
            </a:r>
          </a:p>
          <a:p>
            <a:pPr lvl="1"/>
            <a:r>
              <a:rPr lang="lv-LV" sz="2200" dirty="0">
                <a:latin typeface="Verdana" panose="020B0604030504040204" pitchFamily="34" charset="0"/>
                <a:ea typeface="Verdana" panose="020B0604030504040204" pitchFamily="34" charset="0"/>
              </a:rPr>
              <a:t>Projekta </a:t>
            </a:r>
            <a:r>
              <a:rPr lang="lv-LV" sz="2200" dirty="0" err="1">
                <a:latin typeface="Verdana" panose="020B0604030504040204" pitchFamily="34" charset="0"/>
                <a:ea typeface="Verdana" panose="020B0604030504040204" pitchFamily="34" charset="0"/>
              </a:rPr>
              <a:t>PuMPuRS</a:t>
            </a:r>
            <a:r>
              <a:rPr lang="lv-LV" sz="2200" dirty="0">
                <a:latin typeface="Verdana" panose="020B0604030504040204" pitchFamily="34" charset="0"/>
                <a:ea typeface="Verdana" panose="020B0604030504040204" pitchFamily="34" charset="0"/>
              </a:rPr>
              <a:t> īstenošanas personālam ir tiesības piedalīties komisijas sēdēs novērotāja statusā</a:t>
            </a:r>
          </a:p>
          <a:p>
            <a:pPr lvl="1"/>
            <a:endParaRPr lang="lv-LV" sz="2200" dirty="0">
              <a:latin typeface="Verdana" panose="020B0604030504040204" pitchFamily="34" charset="0"/>
              <a:ea typeface="Verdana" panose="020B0604030504040204" pitchFamily="34" charset="0"/>
            </a:endParaRPr>
          </a:p>
          <a:p>
            <a:r>
              <a:rPr lang="lv-LV" sz="2200" dirty="0">
                <a:latin typeface="Verdana" panose="020B0604030504040204" pitchFamily="34" charset="0"/>
                <a:ea typeface="Verdana" panose="020B0604030504040204" pitchFamily="34" charset="0"/>
              </a:rPr>
              <a:t>Komisija pieņem lēmumu par:</a:t>
            </a:r>
          </a:p>
          <a:p>
            <a:pPr lvl="1"/>
            <a:r>
              <a:rPr lang="lv-LV" sz="2000" dirty="0">
                <a:latin typeface="Verdana" panose="020B0604030504040204" pitchFamily="34" charset="0"/>
                <a:ea typeface="Verdana" panose="020B0604030504040204" pitchFamily="34" charset="0"/>
              </a:rPr>
              <a:t>projekta iesniegumu apstiprināšanu</a:t>
            </a:r>
          </a:p>
          <a:p>
            <a:pPr lvl="1"/>
            <a:r>
              <a:rPr lang="lv-LV" sz="2000" dirty="0">
                <a:latin typeface="Verdana" panose="020B0604030504040204" pitchFamily="34" charset="0"/>
                <a:ea typeface="Verdana" panose="020B0604030504040204" pitchFamily="34" charset="0"/>
              </a:rPr>
              <a:t>apstiprināšanu ar nosacījumu </a:t>
            </a:r>
          </a:p>
          <a:p>
            <a:pPr lvl="1"/>
            <a:r>
              <a:rPr lang="lv-LV" sz="2000" dirty="0">
                <a:latin typeface="Verdana" panose="020B0604030504040204" pitchFamily="34" charset="0"/>
                <a:ea typeface="Verdana" panose="020B0604030504040204" pitchFamily="34" charset="0"/>
              </a:rPr>
              <a:t>vai projekta iesnieguma noraidīšanu </a:t>
            </a:r>
          </a:p>
          <a:p>
            <a:pPr marL="0" indent="0">
              <a:buNone/>
            </a:pPr>
            <a:endParaRPr lang="lv-LV" sz="2200" b="1"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2057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7" y="188640"/>
            <a:ext cx="6408712" cy="1066130"/>
          </a:xfrm>
        </p:spPr>
        <p:txBody>
          <a:bodyPr/>
          <a:lstStyle/>
          <a:p>
            <a:br>
              <a:rPr lang="lv-LV" b="1" dirty="0"/>
            </a:br>
            <a:endParaRPr lang="lv-LV" sz="200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3F40C79A-792A-42BB-891C-57F8D863A9E0}"/>
              </a:ext>
            </a:extLst>
          </p:cNvPr>
          <p:cNvSpPr>
            <a:spLocks noGrp="1"/>
          </p:cNvSpPr>
          <p:nvPr>
            <p:ph idx="1"/>
          </p:nvPr>
        </p:nvSpPr>
        <p:spPr>
          <a:xfrm>
            <a:off x="683568" y="1700808"/>
            <a:ext cx="8229600" cy="4453955"/>
          </a:xfrm>
        </p:spPr>
        <p:txBody>
          <a:bodyPr/>
          <a:lstStyle/>
          <a:p>
            <a:pPr marL="0" indent="0">
              <a:buNone/>
            </a:pPr>
            <a:r>
              <a:rPr lang="lv-LV" sz="2200" dirty="0">
                <a:latin typeface="Verdana" panose="020B0604030504040204" pitchFamily="34" charset="0"/>
                <a:ea typeface="Verdana" panose="020B0604030504040204" pitchFamily="34" charset="0"/>
              </a:rPr>
              <a:t>Pieņemot lēmumu par jaunatnes iniciatīvu projekta iesnieguma un noslēguma pārskata apstiprināšanu, pašvaldība izvērtē:</a:t>
            </a:r>
          </a:p>
          <a:p>
            <a:r>
              <a:rPr lang="lv-LV" sz="2200" dirty="0">
                <a:latin typeface="Verdana" panose="020B0604030504040204" pitchFamily="34" charset="0"/>
                <a:ea typeface="Verdana" panose="020B0604030504040204" pitchFamily="34" charset="0"/>
              </a:rPr>
              <a:t>jaunatnes iniciatīvu projektā iesaistītās mērķa grupas lielumu, tai plānoto un īstenoto pasākumu mērogu, kā arī jaunatnes iniciatīvu projekta īstenošanas vietu un termiņu jaunatnes iniciatīvu projektam pieejamā finansējuma ietvaros;</a:t>
            </a:r>
          </a:p>
          <a:p>
            <a:r>
              <a:rPr lang="lv-LV" sz="2200" dirty="0">
                <a:latin typeface="Verdana" panose="020B0604030504040204" pitchFamily="34" charset="0"/>
                <a:ea typeface="Verdana" panose="020B0604030504040204" pitchFamily="34" charset="0"/>
              </a:rPr>
              <a:t>plānoto un faktiski veikto pasākumu ietekmi uz jaunatnes iniciatīvu projekta un </a:t>
            </a:r>
            <a:r>
              <a:rPr lang="lv-LV" sz="2200" dirty="0" err="1">
                <a:latin typeface="Verdana" panose="020B0604030504040204" pitchFamily="34" charset="0"/>
                <a:ea typeface="Verdana" panose="020B0604030504040204" pitchFamily="34" charset="0"/>
              </a:rPr>
              <a:t>PuMPuRa</a:t>
            </a:r>
            <a:r>
              <a:rPr lang="lv-LV" sz="2200" dirty="0">
                <a:latin typeface="Verdana" panose="020B0604030504040204" pitchFamily="34" charset="0"/>
                <a:ea typeface="Verdana" panose="020B0604030504040204" pitchFamily="34" charset="0"/>
              </a:rPr>
              <a:t> mērķa sasniegšanu.</a:t>
            </a:r>
          </a:p>
          <a:p>
            <a:endParaRPr lang="lv-LV" sz="2200" dirty="0">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592F14CC-CB9A-4A95-876B-C022EC487604}"/>
              </a:ext>
            </a:extLst>
          </p:cNvPr>
          <p:cNvSpPr txBox="1">
            <a:spLocks/>
          </p:cNvSpPr>
          <p:nvPr/>
        </p:nvSpPr>
        <p:spPr>
          <a:xfrm>
            <a:off x="2195736" y="350332"/>
            <a:ext cx="6408712" cy="10661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a:latin typeface="Verdana" panose="020B0604030504040204" pitchFamily="34" charset="0"/>
                <a:ea typeface="Verdana" panose="020B0604030504040204" pitchFamily="34" charset="0"/>
              </a:rPr>
              <a:t>Projektu vērtēšana</a:t>
            </a:r>
            <a:br>
              <a:rPr lang="lv-LV" b="1"/>
            </a:b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516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Projektu vērtēšana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331640" y="2060848"/>
            <a:ext cx="7416824" cy="4133622"/>
          </a:xfrm>
        </p:spPr>
        <p:txBody>
          <a:bodyPr/>
          <a:lstStyle/>
          <a:p>
            <a:pPr marL="0" indent="0">
              <a:buNone/>
            </a:pPr>
            <a:endParaRPr lang="lv-LV" sz="2000" b="1" dirty="0">
              <a:latin typeface="Verdana" panose="020B0604030504040204" pitchFamily="34" charset="0"/>
              <a:ea typeface="Verdana" panose="020B0604030504040204" pitchFamily="34" charset="0"/>
            </a:endParaRPr>
          </a:p>
          <a:p>
            <a:pPr marL="0" indent="0">
              <a:buNone/>
            </a:pPr>
            <a:r>
              <a:rPr lang="lv-LV" sz="2200" dirty="0">
                <a:latin typeface="Verdana" panose="020B0604030504040204" pitchFamily="34" charset="0"/>
                <a:ea typeface="Verdana" panose="020B0604030504040204" pitchFamily="34" charset="0"/>
              </a:rPr>
              <a:t>Lēmums tiek pieņemts mēneša laikā pēc projektu iesniegumu iesniegšanas termiņa beigām!</a:t>
            </a:r>
          </a:p>
          <a:p>
            <a:pPr marL="0" indent="0">
              <a:buNone/>
            </a:pP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a:p>
            <a:pPr marL="0" indent="0">
              <a:buNone/>
            </a:pPr>
            <a:r>
              <a:rPr lang="lv-LV" sz="2200" dirty="0">
                <a:latin typeface="Verdana" panose="020B0604030504040204" pitchFamily="34" charset="0"/>
                <a:ea typeface="Verdana" panose="020B0604030504040204" pitchFamily="34" charset="0"/>
              </a:rPr>
              <a:t>Izmantot -  Informatīvo materiālu pašvaldībām par JIP vērtēšanu!</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321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274638"/>
            <a:ext cx="3610744" cy="1143000"/>
          </a:xfrm>
        </p:spPr>
        <p:txBody>
          <a:bodyPr>
            <a:normAutofit/>
          </a:bodyPr>
          <a:lstStyle/>
          <a:p>
            <a:r>
              <a:rPr lang="en-US" sz="3200" b="1" dirty="0">
                <a:solidFill>
                  <a:srgbClr val="000000"/>
                </a:solidFill>
                <a:latin typeface="Verdana" panose="020B0604030504040204" pitchFamily="34" charset="0"/>
                <a:ea typeface="Verdana" panose="020B0604030504040204" pitchFamily="34" charset="0"/>
                <a:cs typeface="Verdana" panose="020B0604030504040204" pitchFamily="34" charset="0"/>
              </a:rPr>
              <a:t>S</a:t>
            </a:r>
            <a:r>
              <a:rPr lang="lv-LV" sz="3200" b="1" dirty="0" err="1">
                <a:solidFill>
                  <a:srgbClr val="000000"/>
                </a:solidFill>
                <a:latin typeface="Verdana" panose="020B0604030504040204" pitchFamily="34" charset="0"/>
                <a:ea typeface="Verdana" panose="020B0604030504040204" pitchFamily="34" charset="0"/>
                <a:cs typeface="Verdana" panose="020B0604030504040204" pitchFamily="34" charset="0"/>
              </a:rPr>
              <a:t>adarbība</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6" descr="sadarbiba.png"/>
          <p:cNvPicPr>
            <a:picLocks noGrp="1" noChangeAspect="1"/>
          </p:cNvPicPr>
          <p:nvPr>
            <p:ph idx="1"/>
          </p:nvPr>
        </p:nvPicPr>
        <p:blipFill>
          <a:blip r:embed="rId2">
            <a:extLst>
              <a:ext uri="{28A0092B-C50C-407E-A947-70E740481C1C}">
                <a14:useLocalDpi xmlns:a14="http://schemas.microsoft.com/office/drawing/2010/main" val="0"/>
              </a:ext>
            </a:extLst>
          </a:blip>
          <a:srcRect l="-8739" r="-8739"/>
          <a:stretch>
            <a:fillRect/>
          </a:stretch>
        </p:blipFill>
        <p:spPr>
          <a:xfrm>
            <a:off x="899592" y="1600201"/>
            <a:ext cx="7787208" cy="4282664"/>
          </a:xfrm>
        </p:spPr>
      </p:pic>
    </p:spTree>
    <p:extLst>
      <p:ext uri="{BB962C8B-B14F-4D97-AF65-F5344CB8AC3E}">
        <p14:creationId xmlns:p14="http://schemas.microsoft.com/office/powerpoint/2010/main" val="2759927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Rezultātu paziņošana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259632" y="1988840"/>
            <a:ext cx="7488832" cy="4180150"/>
          </a:xfrm>
        </p:spPr>
        <p:txBody>
          <a:bodyPr/>
          <a:lstStyle/>
          <a:p>
            <a:r>
              <a:rPr lang="lv-LV" sz="2000" dirty="0">
                <a:latin typeface="Verdana" panose="020B0604030504040204" pitchFamily="34" charset="0"/>
                <a:ea typeface="Verdana" panose="020B0604030504040204" pitchFamily="34" charset="0"/>
              </a:rPr>
              <a:t>Pašvaldība publicē paziņojumu par atklāta projektu konkursa rezultātiem pašvaldības tīmekļa vietnē un informē iesniedzējus</a:t>
            </a:r>
          </a:p>
          <a:p>
            <a:pPr marL="0" indent="0">
              <a:buNone/>
            </a:pPr>
            <a:endParaRPr lang="lv-LV" sz="2000" dirty="0">
              <a:latin typeface="Verdana" panose="020B0604030504040204" pitchFamily="34" charset="0"/>
              <a:ea typeface="Verdana" panose="020B0604030504040204" pitchFamily="34" charset="0"/>
            </a:endParaRPr>
          </a:p>
          <a:p>
            <a:r>
              <a:rPr lang="lv-LV" sz="2000" dirty="0">
                <a:latin typeface="Verdana" panose="020B0604030504040204" pitchFamily="34" charset="0"/>
                <a:ea typeface="Verdana" panose="020B0604030504040204" pitchFamily="34" charset="0"/>
              </a:rPr>
              <a:t>Pašvaldība saskaņo apstiprinātos projektus ar </a:t>
            </a:r>
            <a:r>
              <a:rPr lang="lv-LV" sz="2000" dirty="0" err="1">
                <a:latin typeface="Verdana" panose="020B0604030504040204" pitchFamily="34" charset="0"/>
                <a:ea typeface="Verdana" panose="020B0604030504040204" pitchFamily="34" charset="0"/>
              </a:rPr>
              <a:t>PuMPuRa</a:t>
            </a:r>
            <a:r>
              <a:rPr lang="lv-LV" sz="2000" dirty="0">
                <a:latin typeface="Verdana" panose="020B0604030504040204" pitchFamily="34" charset="0"/>
                <a:ea typeface="Verdana" panose="020B0604030504040204" pitchFamily="34" charset="0"/>
              </a:rPr>
              <a:t> īstenošanas personālu (datubāzē)</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4584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Līgumu slēgšana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835696" y="1916831"/>
            <a:ext cx="6984776" cy="3663881"/>
          </a:xfrm>
        </p:spPr>
        <p:txBody>
          <a:bodyPr/>
          <a:lstStyle/>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Pašvaldība slēdz līgumu ar projekta iesniedzējiem par projekta īstenošanu</a:t>
            </a:r>
          </a:p>
          <a:p>
            <a:pPr>
              <a:buFont typeface="Wingdings" panose="05000000000000000000" pitchFamily="2" charset="2"/>
              <a:buChar char="§"/>
            </a:pPr>
            <a:endParaRPr lang="lv-LV" sz="24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Līguma paraugs mājaslapā</a:t>
            </a:r>
          </a:p>
          <a:p>
            <a:pPr>
              <a:buFont typeface="Wingdings" panose="05000000000000000000" pitchFamily="2" charset="2"/>
              <a:buChar char="§"/>
            </a:pPr>
            <a:endParaRPr lang="lv-LV" sz="24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Pašvaldība pievieno līgumu datubāzē</a:t>
            </a:r>
          </a:p>
        </p:txBody>
      </p:sp>
    </p:spTree>
    <p:extLst>
      <p:ext uri="{BB962C8B-B14F-4D97-AF65-F5344CB8AC3E}">
        <p14:creationId xmlns:p14="http://schemas.microsoft.com/office/powerpoint/2010/main" val="113387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Avansa maksājums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835696" y="1916831"/>
            <a:ext cx="6984776" cy="3663881"/>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Pašvaldība </a:t>
            </a:r>
            <a:r>
              <a:rPr lang="lv-LV" sz="2000" dirty="0" err="1">
                <a:latin typeface="Verdana" panose="020B0604030504040204" pitchFamily="34" charset="0"/>
                <a:ea typeface="Verdana" panose="020B0604030504040204" pitchFamily="34" charset="0"/>
              </a:rPr>
              <a:t>sūta</a:t>
            </a:r>
            <a:r>
              <a:rPr lang="lv-LV" sz="2000" dirty="0">
                <a:latin typeface="Verdana" panose="020B0604030504040204" pitchFamily="34" charset="0"/>
                <a:ea typeface="Verdana" panose="020B0604030504040204" pitchFamily="34" charset="0"/>
              </a:rPr>
              <a:t> avansa pieprasījumu (uz kā pamata tiks piešķirts avansa maksājums 80 % apmērā)</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Pašvaldība veic avansa maksājumu jaunatnes projekta īstenotājam 80 % apmērā</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Atlikuma maksājuma </a:t>
            </a:r>
            <a:r>
              <a:rPr lang="lv-LV" sz="2000" dirty="0" err="1">
                <a:latin typeface="Verdana" panose="020B0604030504040204" pitchFamily="34" charset="0"/>
                <a:ea typeface="Verdana" panose="020B0604030504040204" pitchFamily="34" charset="0"/>
              </a:rPr>
              <a:t>priekšfinansēšana</a:t>
            </a:r>
            <a:r>
              <a:rPr lang="lv-LV" sz="2000" dirty="0">
                <a:latin typeface="Verdana" panose="020B0604030504040204" pitchFamily="34" charset="0"/>
                <a:ea typeface="Verdana" panose="020B0604030504040204" pitchFamily="34" charset="0"/>
              </a:rPr>
              <a:t> – ja pašvaldība pati to vēlas</a:t>
            </a:r>
          </a:p>
        </p:txBody>
      </p:sp>
    </p:spTree>
    <p:extLst>
      <p:ext uri="{BB962C8B-B14F-4D97-AF65-F5344CB8AC3E}">
        <p14:creationId xmlns:p14="http://schemas.microsoft.com/office/powerpoint/2010/main" val="2548069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Finansējums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556792"/>
            <a:ext cx="6912768" cy="4752528"/>
          </a:xfrm>
        </p:spPr>
        <p:txBody>
          <a:bodyPr/>
          <a:lstStyle/>
          <a:p>
            <a:pPr marL="0" indent="0">
              <a:buNone/>
            </a:pPr>
            <a:r>
              <a:rPr lang="lv-LV" sz="2000" dirty="0">
                <a:latin typeface="Verdana" panose="020B0604030504040204" pitchFamily="34" charset="0"/>
                <a:ea typeface="Verdana" panose="020B0604030504040204" pitchFamily="34" charset="0"/>
              </a:rPr>
              <a:t>Finansējums pašvaldībai tiek ieskaitīts divos maksājumos: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Avansa maksājums – 80 % finansējuma pašvaldība saņem 30 dienu laikā no datuma, kad līgumu par jaunatnes iniciatīvu projekta īstenošanu starp NVO un pašvaldību parakstījusi pēdējā no pusēm. </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Atlikuma maksājums – 20 % finansējuma pašvaldība saņem pēc pašvaldības lēmuma par projekta noslēguma pārskata apstiprināšanu un rezultātu apliecinošo dokumentu saņemšanas no projekta īstenotāja un nosūtīšanas IKVD saskaņošanai.</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05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Projektu</a:t>
            </a:r>
            <a:r>
              <a:rPr lang="lv-LV" sz="4000" b="1" dirty="0">
                <a:solidFill>
                  <a:srgbClr val="633C90"/>
                </a:solidFill>
                <a:latin typeface="Calibri" panose="020F0502020204030204" pitchFamily="34" charset="0"/>
                <a:ea typeface="Times New Roman" panose="02020603050405020304" pitchFamily="18" charset="0"/>
                <a:cs typeface="Times New Roman" panose="02020603050405020304" pitchFamily="18" charset="0"/>
              </a:rPr>
              <a:t> </a:t>
            </a:r>
            <a:r>
              <a:rPr lang="lv-LV" sz="4000" b="1" dirty="0">
                <a:latin typeface="Verdana" panose="020B0604030504040204" pitchFamily="34" charset="0"/>
                <a:ea typeface="Verdana" panose="020B0604030504040204" pitchFamily="34" charset="0"/>
              </a:rPr>
              <a:t>uzraudzība</a:t>
            </a:r>
            <a:br>
              <a:rPr lang="lv-LV" sz="4000" b="1" dirty="0">
                <a:solidFill>
                  <a:srgbClr val="633C90"/>
                </a:solidFill>
                <a:latin typeface="Calibri" panose="020F0502020204030204" pitchFamily="34" charset="0"/>
                <a:ea typeface="Times New Roman" panose="02020603050405020304" pitchFamily="18" charset="0"/>
                <a:cs typeface="Times New Roman" panose="02020603050405020304" pitchFamily="18" charset="0"/>
              </a:rPr>
            </a:br>
            <a:br>
              <a:rPr lang="lv-LV" b="1" dirty="0"/>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8F8F9631-79DF-4593-9AD8-55E750C6AAEE}"/>
              </a:ext>
            </a:extLst>
          </p:cNvPr>
          <p:cNvSpPr/>
          <p:nvPr/>
        </p:nvSpPr>
        <p:spPr>
          <a:xfrm>
            <a:off x="1632065" y="1700808"/>
            <a:ext cx="6912768" cy="409605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pašvaldība veic projekta uzraudzību, atbalsta un sniedz nepieciešamās konsultācijas (projekta īstenotājs – pašvaldība - </a:t>
            </a:r>
            <a:r>
              <a:rPr lang="lv-LV" sz="2000" dirty="0" err="1">
                <a:latin typeface="Verdana" panose="020B0604030504040204" pitchFamily="34" charset="0"/>
                <a:ea typeface="Verdana" panose="020B0604030504040204" pitchFamily="34" charset="0"/>
                <a:cs typeface="Times New Roman" panose="02020603050405020304" pitchFamily="18" charset="0"/>
              </a:rPr>
              <a:t>PuMPuRS</a:t>
            </a:r>
            <a:r>
              <a:rPr lang="lv-LV" sz="2000" dirty="0">
                <a:latin typeface="Verdana" panose="020B0604030504040204" pitchFamily="34" charset="0"/>
                <a:ea typeface="Verdana" panose="020B0604030504040204" pitchFamily="34" charset="0"/>
                <a:cs typeface="Times New Roman" panose="02020603050405020304" pitchFamily="18" charset="0"/>
              </a:rPr>
              <a:t>)</a:t>
            </a:r>
          </a:p>
          <a:p>
            <a:pPr marL="285750" indent="-28575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vismaz vienu reizi projekta īstenošanas laikā vēlams doties nepieteiktā projekta novērtēšanas vizītē uz kādu projekta aktivitāti (pārbaudes lapa)</a:t>
            </a:r>
          </a:p>
          <a:p>
            <a:pPr marL="285750" indent="-28575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virsuzraudzība - </a:t>
            </a:r>
            <a:r>
              <a:rPr lang="lv-LV" sz="2000" dirty="0" err="1">
                <a:latin typeface="Verdana" panose="020B0604030504040204" pitchFamily="34" charset="0"/>
                <a:ea typeface="Verdana" panose="020B0604030504040204" pitchFamily="34" charset="0"/>
                <a:cs typeface="Times New Roman" panose="02020603050405020304" pitchFamily="18" charset="0"/>
              </a:rPr>
              <a:t>PuMPuRS</a:t>
            </a:r>
            <a:r>
              <a:rPr lang="lv-LV" sz="2000" dirty="0">
                <a:latin typeface="Verdana" panose="020B0604030504040204" pitchFamily="34" charset="0"/>
                <a:ea typeface="Verdana" panose="020B060403050404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CFLA pārbaudes</a:t>
            </a:r>
          </a:p>
          <a:p>
            <a:pPr marL="285750" indent="-285750" algn="just">
              <a:lnSpc>
                <a:spcPct val="107000"/>
              </a:lnSpc>
              <a:spcAft>
                <a:spcPts val="800"/>
              </a:spcAft>
              <a:buFont typeface="Wingdings" panose="05000000000000000000" pitchFamily="2" charset="2"/>
              <a:buChar char="§"/>
            </a:pPr>
            <a:r>
              <a:rPr lang="lv-LV" sz="2000" dirty="0">
                <a:latin typeface="Verdana" panose="020B0604030504040204" pitchFamily="34" charset="0"/>
                <a:ea typeface="Verdana" panose="020B0604030504040204" pitchFamily="34" charset="0"/>
                <a:cs typeface="Times New Roman" panose="02020603050405020304" pitchFamily="18" charset="0"/>
              </a:rPr>
              <a:t>aicinām arī pievērst uzmanību publicitātes prasību ievērošanai projektu veidotajos materiālos un publiskajā komunikācijā</a:t>
            </a:r>
          </a:p>
        </p:txBody>
      </p:sp>
    </p:spTree>
    <p:extLst>
      <p:ext uri="{BB962C8B-B14F-4D97-AF65-F5344CB8AC3E}">
        <p14:creationId xmlns:p14="http://schemas.microsoft.com/office/powerpoint/2010/main" val="2442789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3600" b="1" dirty="0">
                <a:latin typeface="Verdana" panose="020B0604030504040204" pitchFamily="34" charset="0"/>
                <a:ea typeface="Verdana" panose="020B0604030504040204" pitchFamily="34" charset="0"/>
              </a:rPr>
              <a:t>Ikmēneša</a:t>
            </a:r>
            <a:r>
              <a:rPr lang="lv-LV" sz="36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t> </a:t>
            </a:r>
            <a:r>
              <a:rPr lang="lv-LV" sz="3600" b="1" dirty="0">
                <a:latin typeface="Verdana" panose="020B0604030504040204" pitchFamily="34" charset="0"/>
                <a:ea typeface="Verdana" panose="020B0604030504040204" pitchFamily="34" charset="0"/>
              </a:rPr>
              <a:t>aktivitāšu</a:t>
            </a:r>
            <a:r>
              <a:rPr lang="lv-LV" sz="3600" b="1" dirty="0">
                <a:solidFill>
                  <a:srgbClr val="633C90"/>
                </a:solidFill>
                <a:latin typeface="Verdana" panose="020B0604030504040204" pitchFamily="34" charset="0"/>
                <a:ea typeface="Verdana" panose="020B0604030504040204" pitchFamily="34" charset="0"/>
                <a:cs typeface="Times New Roman" panose="02020603050405020304" pitchFamily="18" charset="0"/>
              </a:rPr>
              <a:t> </a:t>
            </a:r>
            <a:r>
              <a:rPr lang="lv-LV" sz="3600" b="1" dirty="0">
                <a:latin typeface="Verdana" panose="020B0604030504040204" pitchFamily="34" charset="0"/>
                <a:ea typeface="Verdana" panose="020B0604030504040204" pitchFamily="34" charset="0"/>
              </a:rPr>
              <a:t>plāni</a:t>
            </a:r>
            <a:br>
              <a:rPr lang="lv-LV" sz="3600" b="1" dirty="0">
                <a:solidFill>
                  <a:srgbClr val="633C90"/>
                </a:solidFill>
                <a:latin typeface="Calibri" panose="020F0502020204030204" pitchFamily="34" charset="0"/>
                <a:ea typeface="Times New Roman" panose="02020603050405020304" pitchFamily="18" charset="0"/>
                <a:cs typeface="Times New Roman" panose="02020603050405020304" pitchFamily="18" charset="0"/>
              </a:rPr>
            </a:br>
            <a:br>
              <a:rPr lang="lv-LV" sz="3600" b="1" dirty="0"/>
            </a:br>
            <a:endParaRPr lang="lv-LV" sz="36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aisnstūris 4">
            <a:extLst>
              <a:ext uri="{FF2B5EF4-FFF2-40B4-BE49-F238E27FC236}">
                <a16:creationId xmlns:a16="http://schemas.microsoft.com/office/drawing/2014/main" id="{8F8F9631-79DF-4593-9AD8-55E750C6AAEE}"/>
              </a:ext>
            </a:extLst>
          </p:cNvPr>
          <p:cNvSpPr/>
          <p:nvPr/>
        </p:nvSpPr>
        <p:spPr>
          <a:xfrm>
            <a:off x="1259632" y="2198246"/>
            <a:ext cx="7272808" cy="344139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
            </a:pPr>
            <a:r>
              <a:rPr lang="lv-LV" sz="2200" dirty="0">
                <a:latin typeface="Verdana" panose="020B0604030504040204" pitchFamily="34" charset="0"/>
                <a:ea typeface="Verdana" panose="020B0604030504040204" pitchFamily="34" charset="0"/>
                <a:cs typeface="Times New Roman" panose="02020603050405020304" pitchFamily="18" charset="0"/>
              </a:rPr>
              <a:t>pašvaldība apkopo un </a:t>
            </a:r>
            <a:r>
              <a:rPr lang="lv-LV" sz="2200" dirty="0" err="1">
                <a:latin typeface="Verdana" panose="020B0604030504040204" pitchFamily="34" charset="0"/>
                <a:ea typeface="Verdana" panose="020B0604030504040204" pitchFamily="34" charset="0"/>
                <a:cs typeface="Times New Roman" panose="02020603050405020304" pitchFamily="18" charset="0"/>
              </a:rPr>
              <a:t>iesūta</a:t>
            </a:r>
            <a:r>
              <a:rPr lang="lv-LV" sz="2200" dirty="0">
                <a:latin typeface="Verdana" panose="020B0604030504040204" pitchFamily="34" charset="0"/>
                <a:ea typeface="Verdana" panose="020B0604030504040204" pitchFamily="34" charset="0"/>
                <a:cs typeface="Times New Roman" panose="02020603050405020304" pitchFamily="18" charset="0"/>
              </a:rPr>
              <a:t> līdz iepriekšējā mēneša pēdējai piektdienai</a:t>
            </a:r>
          </a:p>
          <a:p>
            <a:pPr marL="285750" indent="-285750" algn="just">
              <a:lnSpc>
                <a:spcPct val="107000"/>
              </a:lnSpc>
              <a:spcAft>
                <a:spcPts val="800"/>
              </a:spcAft>
              <a:buFont typeface="Wingdings" panose="05000000000000000000" pitchFamily="2" charset="2"/>
              <a:buChar char="§"/>
            </a:pPr>
            <a:endParaRPr lang="lv-LV" sz="22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lv-LV" sz="2200" dirty="0">
                <a:latin typeface="Verdana" panose="020B0604030504040204" pitchFamily="34" charset="0"/>
                <a:ea typeface="Verdana" panose="020B0604030504040204" pitchFamily="34" charset="0"/>
                <a:cs typeface="Times New Roman" panose="02020603050405020304" pitchFamily="18" charset="0"/>
              </a:rPr>
              <a:t>veidlapa</a:t>
            </a:r>
          </a:p>
          <a:p>
            <a:pPr marL="285750" indent="-285750" algn="just">
              <a:lnSpc>
                <a:spcPct val="107000"/>
              </a:lnSpc>
              <a:spcAft>
                <a:spcPts val="800"/>
              </a:spcAft>
              <a:buFont typeface="Wingdings" panose="05000000000000000000" pitchFamily="2" charset="2"/>
              <a:buChar char="§"/>
            </a:pPr>
            <a:endParaRPr lang="lv-LV" sz="22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lv-LV" sz="2200" dirty="0">
                <a:latin typeface="Verdana" panose="020B0604030504040204" pitchFamily="34" charset="0"/>
                <a:ea typeface="Verdana" panose="020B0604030504040204" pitchFamily="34" charset="0"/>
                <a:cs typeface="Times New Roman" panose="02020603050405020304" pitchFamily="18" charset="0"/>
              </a:rPr>
              <a:t>izmaiņu vai precizējumu gadījumā </a:t>
            </a:r>
            <a:r>
              <a:rPr lang="lv-LV" sz="2200" dirty="0" err="1">
                <a:latin typeface="Verdana" panose="020B0604030504040204" pitchFamily="34" charset="0"/>
                <a:ea typeface="Verdana" panose="020B0604030504040204" pitchFamily="34" charset="0"/>
                <a:cs typeface="Times New Roman" panose="02020603050405020304" pitchFamily="18" charset="0"/>
              </a:rPr>
              <a:t>sūta</a:t>
            </a:r>
            <a:r>
              <a:rPr lang="lv-LV" sz="2200" dirty="0">
                <a:latin typeface="Verdana" panose="020B0604030504040204" pitchFamily="34" charset="0"/>
                <a:ea typeface="Verdana" panose="020B0604030504040204" pitchFamily="34" charset="0"/>
                <a:cs typeface="Times New Roman" panose="02020603050405020304" pitchFamily="18" charset="0"/>
              </a:rPr>
              <a:t> aktualizētu plānu</a:t>
            </a:r>
          </a:p>
          <a:p>
            <a:pPr marL="285750" indent="-285750" algn="just">
              <a:lnSpc>
                <a:spcPct val="107000"/>
              </a:lnSpc>
              <a:spcAft>
                <a:spcPts val="800"/>
              </a:spcAft>
              <a:buFont typeface="Wingdings" panose="05000000000000000000" pitchFamily="2" charset="2"/>
              <a:buChar char="§"/>
            </a:pPr>
            <a:endParaRPr lang="lv-LV" sz="20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8962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601983"/>
            <a:ext cx="7056784" cy="1066130"/>
          </a:xfrm>
        </p:spPr>
        <p:txBody>
          <a:bodyPr/>
          <a:lstStyle/>
          <a:p>
            <a:r>
              <a:rPr lang="lv-LV" sz="2800" b="1" dirty="0">
                <a:latin typeface="Verdana" panose="020B0604030504040204" pitchFamily="34" charset="0"/>
                <a:ea typeface="Verdana" panose="020B0604030504040204" pitchFamily="34" charset="0"/>
              </a:rPr>
              <a:t>Grozījumi projektā</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844824"/>
            <a:ext cx="7056784" cy="4752528"/>
          </a:xfrm>
        </p:spPr>
        <p:txBody>
          <a:bodyPr/>
          <a:lstStyle/>
          <a:p>
            <a:pPr>
              <a:buFont typeface="Wingdings" panose="05000000000000000000" pitchFamily="2" charset="2"/>
              <a:buChar char="§"/>
            </a:pPr>
            <a:r>
              <a:rPr lang="lv-LV" sz="2200" dirty="0">
                <a:latin typeface="Verdana" panose="020B0604030504040204" pitchFamily="34" charset="0"/>
                <a:ea typeface="Verdana" panose="020B0604030504040204" pitchFamily="34" charset="0"/>
              </a:rPr>
              <a:t>Projekta īstenotājs grozījumus līgumā par projekta īstenošanu saskaņo ar pašvaldību gadījumos, kad izmaiņas projektā ir saistītas ar plānotajām izmaksām/vai mērķa sasniegšanu. </a:t>
            </a:r>
          </a:p>
          <a:p>
            <a:pPr>
              <a:buFont typeface="Wingdings" panose="05000000000000000000" pitchFamily="2" charset="2"/>
              <a:buChar char="§"/>
            </a:pPr>
            <a:endParaRPr lang="lv-LV" sz="22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200" dirty="0">
                <a:latin typeface="Verdana" panose="020B0604030504040204" pitchFamily="34" charset="0"/>
                <a:ea typeface="Verdana" panose="020B0604030504040204" pitchFamily="34" charset="0"/>
              </a:rPr>
              <a:t>Nelielas izmaiņas var nesaskaņot, taču nepieciešams par tām sniegt skaidrojumu noslēguma pārskatā. </a:t>
            </a:r>
          </a:p>
          <a:p>
            <a:pPr marL="0" indent="0">
              <a:buNone/>
            </a:pPr>
            <a:endParaRPr lang="lv-LV" sz="22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200" dirty="0">
                <a:latin typeface="Verdana" panose="020B0604030504040204" pitchFamily="34" charset="0"/>
                <a:ea typeface="Verdana" panose="020B0604030504040204" pitchFamily="34" charset="0"/>
              </a:rPr>
              <a:t>Svarīgi laikus konstatēt nepieciešamību veikt grozījumus!</a:t>
            </a: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80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Noslēguma pārskats</a:t>
            </a:r>
            <a:br>
              <a:rPr lang="lv-LV" sz="4000" b="1" dirty="0">
                <a:latin typeface="Verdana" panose="020B0604030504040204" pitchFamily="34" charset="0"/>
                <a:ea typeface="Verdana" panose="020B0604030504040204" pitchFamily="34" charset="0"/>
              </a:rPr>
            </a:br>
            <a:r>
              <a:rPr lang="lv-LV" sz="4000" b="1" dirty="0">
                <a:latin typeface="Verdana" panose="020B0604030504040204" pitchFamily="34" charset="0"/>
                <a:ea typeface="Verdana" panose="020B0604030504040204" pitchFamily="34" charset="0"/>
              </a:rPr>
              <a:t>un</a:t>
            </a:r>
            <a:br>
              <a:rPr lang="lv-LV" sz="4000" b="1" dirty="0">
                <a:latin typeface="Verdana" panose="020B0604030504040204" pitchFamily="34" charset="0"/>
                <a:ea typeface="Verdana" panose="020B0604030504040204" pitchFamily="34" charset="0"/>
              </a:rPr>
            </a:br>
            <a:r>
              <a:rPr lang="lv-LV" sz="4000" b="1" dirty="0">
                <a:latin typeface="Verdana" panose="020B0604030504040204" pitchFamily="34" charset="0"/>
                <a:ea typeface="Verdana" panose="020B0604030504040204" pitchFamily="34" charset="0"/>
              </a:rPr>
              <a:t>atlikuma maksājums</a:t>
            </a:r>
            <a:br>
              <a:rPr lang="lv-LV" b="1" dirty="0"/>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615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Datubāze</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4853702"/>
          </a:xfrm>
        </p:spPr>
        <p:txBody>
          <a:bodyPr/>
          <a:lstStyle/>
          <a:p>
            <a:pPr marL="0" indent="0">
              <a:buNone/>
            </a:pPr>
            <a:endParaRPr lang="lv-LV" sz="2200" dirty="0">
              <a:latin typeface="Verdana" panose="020B0604030504040204" pitchFamily="34" charset="0"/>
              <a:ea typeface="Verdana" panose="020B0604030504040204" pitchFamily="34" charset="0"/>
            </a:endParaRPr>
          </a:p>
          <a:p>
            <a:r>
              <a:rPr lang="lv-LV" sz="2200" dirty="0">
                <a:latin typeface="Verdana" panose="020B0604030504040204" pitchFamily="34" charset="0"/>
                <a:ea typeface="Verdana" panose="020B0604030504040204" pitchFamily="34" charset="0"/>
              </a:rPr>
              <a:t>Datubāzē lietotājs autorizējas saitē </a:t>
            </a:r>
            <a:r>
              <a:rPr lang="lv-LV" sz="2200" u="sng" dirty="0">
                <a:latin typeface="Verdana" panose="020B0604030504040204" pitchFamily="34" charset="0"/>
                <a:ea typeface="Verdana" panose="020B0604030504040204" pitchFamily="34" charset="0"/>
                <a:hlinkClick r:id="rId2"/>
              </a:rPr>
              <a:t>ap.izm.gov.lv</a:t>
            </a:r>
            <a:r>
              <a:rPr lang="lv-LV" sz="2200" dirty="0">
                <a:latin typeface="Verdana" panose="020B0604030504040204" pitchFamily="34" charset="0"/>
                <a:ea typeface="Verdana" panose="020B0604030504040204" pitchFamily="34" charset="0"/>
              </a:rPr>
              <a:t>, izmantojot Latvija.lv autorizācijas rīkus. </a:t>
            </a:r>
          </a:p>
          <a:p>
            <a:endParaRPr lang="lv-LV" sz="2200" dirty="0">
              <a:latin typeface="Verdana" panose="020B0604030504040204" pitchFamily="34" charset="0"/>
              <a:ea typeface="Verdana" panose="020B0604030504040204" pitchFamily="34" charset="0"/>
            </a:endParaRPr>
          </a:p>
          <a:p>
            <a:r>
              <a:rPr lang="lv-LV" sz="2200" dirty="0" err="1">
                <a:latin typeface="Verdana" panose="020B0604030504040204" pitchFamily="34" charset="0"/>
                <a:ea typeface="Verdana" panose="020B0604030504040204" pitchFamily="34" charset="0"/>
              </a:rPr>
              <a:t>Videopamācība</a:t>
            </a:r>
            <a:r>
              <a:rPr lang="lv-LV" sz="2200" dirty="0">
                <a:latin typeface="Verdana" panose="020B0604030504040204" pitchFamily="34" charset="0"/>
                <a:ea typeface="Verdana" panose="020B0604030504040204" pitchFamily="34" charset="0"/>
              </a:rPr>
              <a:t> par darbu datubāzē: </a:t>
            </a:r>
            <a:r>
              <a:rPr lang="lv-LV" sz="2200" u="sng" dirty="0">
                <a:latin typeface="Verdana" panose="020B0604030504040204" pitchFamily="34" charset="0"/>
                <a:ea typeface="Verdana" panose="020B0604030504040204" pitchFamily="34" charset="0"/>
                <a:hlinkClick r:id="rId3"/>
              </a:rPr>
              <a:t>http://pumpurs.lv/lv/pumpurs-dos-jaunatnes-iniciativu-projekti</a:t>
            </a: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87886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Datubāze</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4853702"/>
          </a:xfrm>
        </p:spPr>
        <p:txBody>
          <a:bodyPr/>
          <a:lstStyle/>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a:p>
            <a:pPr>
              <a:buFontTx/>
              <a:buChar char="-"/>
            </a:pPr>
            <a:r>
              <a:rPr lang="lv-LV" dirty="0">
                <a:latin typeface="Verdana" panose="020B0604030504040204" pitchFamily="34" charset="0"/>
                <a:ea typeface="Verdana" panose="020B0604030504040204" pitchFamily="34" charset="0"/>
              </a:rPr>
              <a:t>Konkursa kartiņa</a:t>
            </a:r>
          </a:p>
          <a:p>
            <a:pPr>
              <a:buFontTx/>
              <a:buChar char="-"/>
            </a:pPr>
            <a:r>
              <a:rPr lang="lv-LV" dirty="0">
                <a:latin typeface="Verdana" panose="020B0604030504040204" pitchFamily="34" charset="0"/>
                <a:ea typeface="Verdana" panose="020B0604030504040204" pitchFamily="34" charset="0"/>
              </a:rPr>
              <a:t>Projekta kartiņa</a:t>
            </a:r>
          </a:p>
          <a:p>
            <a:pPr lvl="1">
              <a:buFontTx/>
              <a:buChar char="-"/>
            </a:pPr>
            <a:r>
              <a:rPr lang="lv-LV" sz="3200" dirty="0">
                <a:latin typeface="Verdana" panose="020B0604030504040204" pitchFamily="34" charset="0"/>
                <a:ea typeface="Verdana" panose="020B0604030504040204" pitchFamily="34" charset="0"/>
              </a:rPr>
              <a:t>Projekta atskaite</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64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a:extLst>
              <a:ext uri="{FF2B5EF4-FFF2-40B4-BE49-F238E27FC236}">
                <a16:creationId xmlns:a16="http://schemas.microsoft.com/office/drawing/2014/main" id="{8A34D44F-B5BE-47BE-A078-C5E4177253F1}"/>
              </a:ext>
            </a:extLst>
          </p:cNvPr>
          <p:cNvPicPr>
            <a:picLocks noChangeAspect="1"/>
          </p:cNvPicPr>
          <p:nvPr/>
        </p:nvPicPr>
        <p:blipFill>
          <a:blip r:embed="rId2"/>
          <a:stretch>
            <a:fillRect/>
          </a:stretch>
        </p:blipFill>
        <p:spPr>
          <a:xfrm>
            <a:off x="1763688" y="925337"/>
            <a:ext cx="6944822" cy="5188171"/>
          </a:xfrm>
          <a:prstGeom prst="rect">
            <a:avLst/>
          </a:prstGeom>
        </p:spPr>
      </p:pic>
      <p:sp>
        <p:nvSpPr>
          <p:cNvPr id="2" name="Title 1"/>
          <p:cNvSpPr>
            <a:spLocks noGrp="1"/>
          </p:cNvSpPr>
          <p:nvPr>
            <p:ph type="title"/>
          </p:nvPr>
        </p:nvSpPr>
        <p:spPr>
          <a:xfrm>
            <a:off x="2339752" y="274638"/>
            <a:ext cx="6347048" cy="650699"/>
          </a:xfrm>
        </p:spPr>
        <p:txBody>
          <a:bodyPr>
            <a:noAutofit/>
          </a:bodyPr>
          <a:lstStyle/>
          <a:p>
            <a:r>
              <a:rPr lang="lv-LV" sz="2400" b="1" dirty="0">
                <a:solidFill>
                  <a:srgbClr val="000000"/>
                </a:solidFill>
                <a:latin typeface="Verdana" panose="020B0604030504040204" pitchFamily="34" charset="0"/>
                <a:ea typeface="Verdana" panose="020B0604030504040204" pitchFamily="34" charset="0"/>
                <a:cs typeface="Verdana" panose="020B0604030504040204" pitchFamily="34" charset="0"/>
              </a:rPr>
              <a:t>Iespējamie stratēģiskie partneri</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60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75A9C9F-A0D1-47C4-BF3D-AA80B0158F95}"/>
              </a:ext>
            </a:extLst>
          </p:cNvPr>
          <p:cNvSpPr>
            <a:spLocks noGrp="1"/>
          </p:cNvSpPr>
          <p:nvPr>
            <p:ph type="title"/>
          </p:nvPr>
        </p:nvSpPr>
        <p:spPr>
          <a:xfrm>
            <a:off x="2365695" y="381000"/>
            <a:ext cx="6321105" cy="611038"/>
          </a:xfrm>
        </p:spPr>
        <p:txBody>
          <a:bodyPr>
            <a:normAutofit/>
          </a:bodyPr>
          <a:lstStyle/>
          <a:p>
            <a:pPr algn="r"/>
            <a:r>
              <a:rPr lang="lv-LV" altLang="lv-LV" sz="3200" dirty="0">
                <a:ea typeface="MS PGothic" panose="020B0600070205080204" pitchFamily="34" charset="-128"/>
              </a:rPr>
              <a:t>Sekojiet aktualitātēm!</a:t>
            </a:r>
          </a:p>
        </p:txBody>
      </p:sp>
      <p:sp>
        <p:nvSpPr>
          <p:cNvPr id="13318" name="Slide Number Placeholder 5">
            <a:extLst>
              <a:ext uri="{FF2B5EF4-FFF2-40B4-BE49-F238E27FC236}">
                <a16:creationId xmlns:a16="http://schemas.microsoft.com/office/drawing/2014/main" id="{5532CC43-6FF9-4E4F-A748-94FCB78F2FAD}"/>
              </a:ext>
            </a:extLst>
          </p:cNvPr>
          <p:cNvSpPr>
            <a:spLocks noGrp="1"/>
          </p:cNvSpPr>
          <p:nvPr>
            <p:ph type="sldNum" sz="quarter" idx="13"/>
          </p:nvPr>
        </p:nvSpPr>
        <p:spPr bwMode="auto">
          <a:xfrm>
            <a:off x="8388424" y="6324600"/>
            <a:ext cx="450776" cy="34476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lv-LV" sz="1000" dirty="0">
              <a:solidFill>
                <a:srgbClr val="898989"/>
              </a:solidFill>
              <a:latin typeface="Verdana" panose="020B0604030504040204" pitchFamily="34" charset="0"/>
            </a:endParaRPr>
          </a:p>
        </p:txBody>
      </p:sp>
      <p:sp>
        <p:nvSpPr>
          <p:cNvPr id="4" name="Content Placeholder 3">
            <a:extLst>
              <a:ext uri="{FF2B5EF4-FFF2-40B4-BE49-F238E27FC236}">
                <a16:creationId xmlns:a16="http://schemas.microsoft.com/office/drawing/2014/main" id="{0B509A2E-1D3B-46CC-908A-5FF53F954509}"/>
              </a:ext>
            </a:extLst>
          </p:cNvPr>
          <p:cNvSpPr>
            <a:spLocks noGrp="1"/>
          </p:cNvSpPr>
          <p:nvPr>
            <p:ph idx="1"/>
          </p:nvPr>
        </p:nvSpPr>
        <p:spPr>
          <a:xfrm>
            <a:off x="672860" y="1788545"/>
            <a:ext cx="7861540" cy="2068902"/>
          </a:xfrm>
        </p:spPr>
        <p:txBody>
          <a:bodyPr>
            <a:noAutofit/>
          </a:bodyPr>
          <a:lstStyle/>
          <a:p>
            <a:pPr algn="ctr"/>
            <a:r>
              <a:rPr lang="lv-LV" sz="3200" b="1" dirty="0" err="1">
                <a:hlinkClick r:id="rId2"/>
              </a:rPr>
              <a:t>www.pumpurs.lv</a:t>
            </a:r>
            <a:endParaRPr lang="lv-LV" sz="3200" b="1" dirty="0"/>
          </a:p>
          <a:p>
            <a:pPr algn="ctr"/>
            <a:endParaRPr lang="lv-LV" sz="3200" b="1" dirty="0"/>
          </a:p>
          <a:p>
            <a:pPr algn="ctr"/>
            <a:r>
              <a:rPr lang="lv-LV" sz="3200" b="1" dirty="0" err="1">
                <a:hlinkClick r:id="rId3"/>
              </a:rPr>
              <a:t>www.facebook.com</a:t>
            </a:r>
            <a:r>
              <a:rPr lang="lv-LV" sz="3200" b="1" dirty="0">
                <a:hlinkClick r:id="rId3"/>
              </a:rPr>
              <a:t>/</a:t>
            </a:r>
            <a:r>
              <a:rPr lang="lv-LV" sz="3200" b="1" dirty="0" err="1">
                <a:hlinkClick r:id="rId3"/>
              </a:rPr>
              <a:t>pumpurs.lv</a:t>
            </a:r>
            <a:r>
              <a:rPr lang="lv-LV" sz="3200" b="1" dirty="0">
                <a:hlinkClick r:id="rId3"/>
              </a:rPr>
              <a:t>/</a:t>
            </a:r>
            <a:r>
              <a:rPr lang="lv-LV" sz="3200" b="1" dirty="0"/>
              <a:t> </a:t>
            </a:r>
          </a:p>
          <a:p>
            <a:pPr algn="ctr"/>
            <a:endParaRPr lang="lv-LV" sz="3600" dirty="0"/>
          </a:p>
          <a:p>
            <a:pPr algn="ctr"/>
            <a:r>
              <a:rPr lang="lv-LV" sz="6000" b="1" dirty="0">
                <a:solidFill>
                  <a:srgbClr val="A5BD34"/>
                </a:solidFill>
              </a:rPr>
              <a:t>#</a:t>
            </a:r>
            <a:r>
              <a:rPr lang="lv-LV" sz="6000" b="1" dirty="0" err="1">
                <a:solidFill>
                  <a:srgbClr val="A5BD34"/>
                </a:solidFill>
              </a:rPr>
              <a:t>PuMPuRS</a:t>
            </a:r>
            <a:endParaRPr lang="en-US" sz="6000" b="1" dirty="0">
              <a:solidFill>
                <a:srgbClr val="A5BD34"/>
              </a:solidFill>
            </a:endParaRPr>
          </a:p>
        </p:txBody>
      </p:sp>
    </p:spTree>
    <p:extLst>
      <p:ext uri="{BB962C8B-B14F-4D97-AF65-F5344CB8AC3E}">
        <p14:creationId xmlns:p14="http://schemas.microsoft.com/office/powerpoint/2010/main" val="167900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Projekts „Atbalsts priekšlaicīgas mācību pārtraukšanas samazināšanai</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lv-LV" alt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PuMPuRS</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Nr. </a:t>
            </a: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8.3.4.0/16/I/001</a:t>
            </a:r>
            <a:endParaRPr kumimoji="0" lang="en-US"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aisnstūris 4">
            <a:extLst>
              <a:ext uri="{FF2B5EF4-FFF2-40B4-BE49-F238E27FC236}">
                <a16:creationId xmlns:a16="http://schemas.microsoft.com/office/drawing/2014/main" id="{CDE8737C-9434-4751-B703-323381C39760}"/>
              </a:ext>
            </a:extLst>
          </p:cNvPr>
          <p:cNvSpPr/>
          <p:nvPr/>
        </p:nvSpPr>
        <p:spPr>
          <a:xfrm>
            <a:off x="611560" y="2132856"/>
            <a:ext cx="7848872" cy="2624308"/>
          </a:xfrm>
          <a:prstGeom prst="rect">
            <a:avLst/>
          </a:prstGeom>
        </p:spPr>
        <p:txBody>
          <a:bodyPr wrap="square">
            <a:sp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Projekta īstenošanas laiks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/2017 – 12/2022 (6 </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gadi</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750"/>
              </a:spcBef>
              <a:spcAft>
                <a:spcPts val="0"/>
              </a:spcAft>
              <a:buClrTx/>
              <a:buSzTx/>
              <a:buFontTx/>
              <a:buNone/>
              <a:tabLst/>
              <a:defRPr/>
            </a:pP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Finansējuma saņēmējs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Izglītības kvalitātes valsts dienests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sadarbībā ar novadu pašvaldībām un valsts profesionālās izglītības iestādēm.</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523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Projekts „Atbalsts priekšlaicīgas mācību pārtraukšanas samazināšanai</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PuMPuRS</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Nr. </a:t>
            </a: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8.3.4.0/16/I/001</a:t>
            </a:r>
            <a:endParaRPr kumimoji="0" lang="en-US"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aisnstūris 2">
            <a:extLst>
              <a:ext uri="{FF2B5EF4-FFF2-40B4-BE49-F238E27FC236}">
                <a16:creationId xmlns:a16="http://schemas.microsoft.com/office/drawing/2014/main" id="{0D124681-C24F-4F09-91B2-A17F13807488}"/>
              </a:ext>
            </a:extLst>
          </p:cNvPr>
          <p:cNvSpPr/>
          <p:nvPr/>
        </p:nvSpPr>
        <p:spPr>
          <a:xfrm>
            <a:off x="1043608" y="2356853"/>
            <a:ext cx="8100392" cy="1627112"/>
          </a:xfrm>
          <a:prstGeom prst="rect">
            <a:avLst/>
          </a:prstGeom>
        </p:spPr>
        <p:txBody>
          <a:bodyPr wrap="square">
            <a:sp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Mērķa grupa</a:t>
            </a:r>
            <a:r>
              <a:rPr kumimoji="0" lang="en-US"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914400" rtl="0" eaLnBrk="1" fontAlgn="auto" latinLnBrk="0" hangingPunct="1">
              <a:lnSpc>
                <a:spcPct val="90000"/>
              </a:lnSpc>
              <a:spcBef>
                <a:spcPts val="750"/>
              </a:spcBef>
              <a:spcAft>
                <a:spcPts val="0"/>
              </a:spcAft>
              <a:buClr>
                <a:srgbClr val="632E97"/>
              </a:buClr>
              <a:buSzTx/>
              <a:buFont typeface="Wingdings" panose="05000000000000000000" pitchFamily="2" charset="2"/>
              <a:buChar char="§"/>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vispārējās izglītības iestāžu 5.-12. kl. skolēni</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90000"/>
              </a:lnSpc>
              <a:spcBef>
                <a:spcPts val="750"/>
              </a:spcBef>
              <a:spcAft>
                <a:spcPts val="0"/>
              </a:spcAft>
              <a:buClr>
                <a:srgbClr val="632E97"/>
              </a:buClr>
              <a:buSzTx/>
              <a:buFont typeface="Wingdings" panose="05000000000000000000" pitchFamily="2" charset="2"/>
              <a:buChar char="§"/>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profesionālās izglītības programmu 1.-4. kursu audzēkņi</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aisnstūris 3">
            <a:extLst>
              <a:ext uri="{FF2B5EF4-FFF2-40B4-BE49-F238E27FC236}">
                <a16:creationId xmlns:a16="http://schemas.microsoft.com/office/drawing/2014/main" id="{F517C2AB-F0B3-4B29-B09E-DC8167D0EC56}"/>
              </a:ext>
            </a:extLst>
          </p:cNvPr>
          <p:cNvSpPr/>
          <p:nvPr/>
        </p:nvSpPr>
        <p:spPr>
          <a:xfrm>
            <a:off x="1043608" y="4314870"/>
            <a:ext cx="743508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Mērķis: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Samazināt PMP, īstenojot preventīvus un intervences pasākumus 611 izglītības iestādēs</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956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altLang="lv-LV"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Projekta īstenošanas pasākumi</a:t>
            </a:r>
            <a:endParaRPr kumimoji="0" lang="en-US" altLang="lv-LV"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aisnstūris 3">
            <a:extLst>
              <a:ext uri="{FF2B5EF4-FFF2-40B4-BE49-F238E27FC236}">
                <a16:creationId xmlns:a16="http://schemas.microsoft.com/office/drawing/2014/main" id="{3761DFA3-5067-4324-BD16-813DF2CB455E}"/>
              </a:ext>
            </a:extLst>
          </p:cNvPr>
          <p:cNvSpPr/>
          <p:nvPr/>
        </p:nvSpPr>
        <p:spPr>
          <a:xfrm>
            <a:off x="1067999" y="2018230"/>
            <a:ext cx="6744361" cy="3785652"/>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Individuāls atbalsts/speciālistu konsultācijas</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Jauniešu iniciatīvu projekti PMP risku mazināšanai</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Individuāli mācību līdzekļi</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Individuālās lietošanas priekšmeti</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Ēdināšana</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Transports</a:t>
            </a:r>
          </a:p>
          <a:p>
            <a:pPr marL="457200" marR="0" lvl="0" indent="-457200" algn="l" defTabSz="914400" rtl="0" eaLnBrk="1" fontAlgn="auto" latinLnBrk="0" hangingPunct="1">
              <a:lnSpc>
                <a:spcPct val="150000"/>
              </a:lnSpc>
              <a:spcBef>
                <a:spcPts val="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Naktsmītnes nodrošināšana</a:t>
            </a:r>
          </a:p>
        </p:txBody>
      </p:sp>
      <p:sp>
        <p:nvSpPr>
          <p:cNvPr id="5" name="TextBox 4">
            <a:extLst>
              <a:ext uri="{FF2B5EF4-FFF2-40B4-BE49-F238E27FC236}">
                <a16:creationId xmlns:a16="http://schemas.microsoft.com/office/drawing/2014/main" id="{57ADB35C-2AEB-441D-B006-672F1E7C8B1E}"/>
              </a:ext>
            </a:extLst>
          </p:cNvPr>
          <p:cNvSpPr txBox="1"/>
          <p:nvPr/>
        </p:nvSpPr>
        <p:spPr>
          <a:xfrm>
            <a:off x="1067999" y="1495010"/>
            <a:ext cx="48630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Individuālie atbalsta pasākumi:</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7" name="Attēls 10">
            <a:extLst>
              <a:ext uri="{FF2B5EF4-FFF2-40B4-BE49-F238E27FC236}">
                <a16:creationId xmlns:a16="http://schemas.microsoft.com/office/drawing/2014/main" id="{93AC026F-2DDF-4D99-AE9E-45561C9B09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1668" y="912559"/>
            <a:ext cx="1415856" cy="2012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126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altLang="lv-LV"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Projekta īstenošanas pasākumi</a:t>
            </a:r>
            <a:endParaRPr kumimoji="0" lang="en-US" altLang="lv-LV"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aisnstūris 3">
            <a:extLst>
              <a:ext uri="{FF2B5EF4-FFF2-40B4-BE49-F238E27FC236}">
                <a16:creationId xmlns:a16="http://schemas.microsoft.com/office/drawing/2014/main" id="{3761DFA3-5067-4324-BD16-813DF2CB455E}"/>
              </a:ext>
            </a:extLst>
          </p:cNvPr>
          <p:cNvSpPr/>
          <p:nvPr/>
        </p:nvSpPr>
        <p:spPr>
          <a:xfrm>
            <a:off x="899592" y="1772816"/>
            <a:ext cx="7812360" cy="4216539"/>
          </a:xfrm>
          <a:prstGeom prst="rect">
            <a:avLst/>
          </a:prstGeom>
        </p:spPr>
        <p:txBody>
          <a:bodyPr wrap="square">
            <a:spAutoFit/>
          </a:bodyPr>
          <a:lstStyle/>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PMP risku mazināšanas vadlīnijas pašvaldībām, skolām</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Datu operatīvas sistēmas izveide</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Informatīvā kampaņa</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endParaRPr kumimoji="0" lang="lv-LV" altLang="lv-LV" sz="20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80000"/>
              </a:lnSpc>
              <a:spcBef>
                <a:spcPct val="20000"/>
              </a:spcBef>
              <a:spcAft>
                <a:spcPts val="0"/>
              </a:spcAft>
              <a:buClr>
                <a:srgbClr val="632E97"/>
              </a:buClr>
              <a:buSzTx/>
              <a:buFontTx/>
              <a:buNone/>
              <a:tabLst/>
              <a:defRPr/>
            </a:pPr>
            <a:r>
              <a:rPr kumimoji="0" lang="lv-LV" altLang="lv-LV" sz="20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Atbalstošas mācību vides izveide</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Finansējums pedagogiem papildu konsultāciju nodrošināšanai skolēniem ar PMP risku</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Finansējums pedagogu profesionālās kompetences pilnveidei</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Semināri</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Supervīzijas</a:t>
            </a:r>
            <a:endPar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Darbnīcas</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Konferences</a:t>
            </a:r>
          </a:p>
          <a:p>
            <a:pPr marL="457200" marR="0" lvl="0" indent="-457200" algn="l" defTabSz="914400" rtl="0" eaLnBrk="1" fontAlgn="auto" latinLnBrk="0" hangingPunct="1">
              <a:lnSpc>
                <a:spcPct val="80000"/>
              </a:lnSpc>
              <a:spcBef>
                <a:spcPct val="20000"/>
              </a:spcBef>
              <a:spcAft>
                <a:spcPts val="0"/>
              </a:spcAft>
              <a:buClr>
                <a:srgbClr val="632E97"/>
              </a:buClr>
              <a:buSzTx/>
              <a:buFont typeface="Wingdings" panose="05000000000000000000" pitchFamily="2" charset="2"/>
              <a:buChar char="§"/>
              <a:tabLst/>
              <a:defRPr/>
            </a:pP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Metodiskie atbalsta līdzekļi</a:t>
            </a:r>
          </a:p>
        </p:txBody>
      </p:sp>
      <p:sp>
        <p:nvSpPr>
          <p:cNvPr id="5" name="TextBox 4">
            <a:extLst>
              <a:ext uri="{FF2B5EF4-FFF2-40B4-BE49-F238E27FC236}">
                <a16:creationId xmlns:a16="http://schemas.microsoft.com/office/drawing/2014/main" id="{57ADB35C-2AEB-441D-B006-672F1E7C8B1E}"/>
              </a:ext>
            </a:extLst>
          </p:cNvPr>
          <p:cNvSpPr txBox="1"/>
          <p:nvPr/>
        </p:nvSpPr>
        <p:spPr>
          <a:xfrm>
            <a:off x="2266256" y="1061594"/>
            <a:ext cx="48630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Sistēmiskie atbalsta pasākumi:</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Attēls 11">
            <a:extLst>
              <a:ext uri="{FF2B5EF4-FFF2-40B4-BE49-F238E27FC236}">
                <a16:creationId xmlns:a16="http://schemas.microsoft.com/office/drawing/2014/main" id="{FEBEF6CC-F9E9-4F6D-BFE3-DEA3FCA812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221088"/>
            <a:ext cx="1187624" cy="2315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6655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A721F64-C4EF-422A-B0FE-E27803727A6D}"/>
              </a:ext>
            </a:extLst>
          </p:cNvPr>
          <p:cNvSpPr>
            <a:spLocks noGrp="1"/>
          </p:cNvSpPr>
          <p:nvPr>
            <p:ph type="title"/>
          </p:nvPr>
        </p:nvSpPr>
        <p:spPr>
          <a:xfrm>
            <a:off x="2140293" y="365703"/>
            <a:ext cx="6720138" cy="977905"/>
          </a:xfrm>
        </p:spPr>
        <p:txBody>
          <a:bodyPr>
            <a:normAutofit fontScale="90000"/>
          </a:bodyPr>
          <a:lstStyle/>
          <a:p>
            <a:pPr algn="ctr"/>
            <a:r>
              <a:rPr lang="lv-LV" sz="3600" dirty="0"/>
              <a:t>Jaunatnes iniciatīvu projekti</a:t>
            </a:r>
          </a:p>
        </p:txBody>
      </p:sp>
      <p:sp>
        <p:nvSpPr>
          <p:cNvPr id="3" name="Teksta vietturis 2">
            <a:extLst>
              <a:ext uri="{FF2B5EF4-FFF2-40B4-BE49-F238E27FC236}">
                <a16:creationId xmlns:a16="http://schemas.microsoft.com/office/drawing/2014/main" id="{0E0B1544-269F-4108-BBB5-F352F5F179ED}"/>
              </a:ext>
            </a:extLst>
          </p:cNvPr>
          <p:cNvSpPr>
            <a:spLocks noGrp="1"/>
          </p:cNvSpPr>
          <p:nvPr>
            <p:ph type="body" idx="1"/>
          </p:nvPr>
        </p:nvSpPr>
        <p:spPr>
          <a:xfrm>
            <a:off x="2267744" y="980728"/>
            <a:ext cx="6720138" cy="4170784"/>
          </a:xfrm>
        </p:spPr>
        <p:txBody>
          <a:bodyPr>
            <a:noAutofit/>
          </a:bodyPr>
          <a:lstStyle/>
          <a:p>
            <a:r>
              <a:rPr lang="lv-LV" sz="1600" dirty="0">
                <a:solidFill>
                  <a:schemeClr val="tx1"/>
                </a:solidFill>
              </a:rPr>
              <a:t>Saskaņā ar MK 460 noteikumu 23.2.4. punktu:</a:t>
            </a:r>
          </a:p>
          <a:p>
            <a:endParaRPr lang="lv-LV" sz="1600" dirty="0">
              <a:solidFill>
                <a:schemeClr val="tx1"/>
              </a:solidFill>
            </a:endParaRPr>
          </a:p>
          <a:p>
            <a:r>
              <a:rPr lang="lv-LV" sz="1600" dirty="0">
                <a:solidFill>
                  <a:schemeClr val="tx1"/>
                </a:solidFill>
              </a:rPr>
              <a:t>atbalsts </a:t>
            </a:r>
            <a:r>
              <a:rPr lang="lv-LV" sz="1600" b="1" dirty="0">
                <a:solidFill>
                  <a:schemeClr val="tx1"/>
                </a:solidFill>
              </a:rPr>
              <a:t>priekšlaicīgas mācību pārtraukšanas riska grupas izglītojamo iesaistei jauniešu aktivitātēs un iniciatīvu projektos ārpus formālās izglītības</a:t>
            </a:r>
            <a:r>
              <a:rPr lang="lv-LV" sz="1600" dirty="0">
                <a:solidFill>
                  <a:schemeClr val="tx1"/>
                </a:solidFill>
              </a:rPr>
              <a:t>, </a:t>
            </a:r>
          </a:p>
          <a:p>
            <a:r>
              <a:rPr lang="lv-LV" sz="1600" dirty="0">
                <a:solidFill>
                  <a:schemeClr val="tx1"/>
                </a:solidFill>
              </a:rPr>
              <a:t>ko jaunatnes organizācijas un biedrības vai nodibinājumi, kas veic darbu ar jaunatni, organizē </a:t>
            </a:r>
          </a:p>
          <a:p>
            <a:r>
              <a:rPr lang="lv-LV" sz="1600" dirty="0">
                <a:solidFill>
                  <a:schemeClr val="tx1"/>
                </a:solidFill>
              </a:rPr>
              <a:t>atbilstoši šo noteikumu 16.2. apakšpunktā minētajiem plāniem (preventīvo un intervences pasākumu vidēja termiņa plānu priekšlaicīgas mācību pārtraukšanas samazināšanai pašvaldībā)</a:t>
            </a:r>
          </a:p>
          <a:p>
            <a:endParaRPr lang="lv-LV" sz="1600" dirty="0">
              <a:solidFill>
                <a:schemeClr val="tx1"/>
              </a:solidFill>
            </a:endParaRPr>
          </a:p>
          <a:p>
            <a:r>
              <a:rPr lang="lv-LV" sz="1600" b="1" dirty="0">
                <a:solidFill>
                  <a:schemeClr val="tx1"/>
                </a:solidFill>
              </a:rPr>
              <a:t>Konkursi tiek organizēti, izmantojot IKVD izstrādāto vienotu atklāta konkursa nolikumu.</a:t>
            </a:r>
          </a:p>
          <a:p>
            <a:endParaRPr lang="lv-LV" sz="1600" b="1" dirty="0">
              <a:solidFill>
                <a:schemeClr val="tx1"/>
              </a:solidFill>
            </a:endParaRPr>
          </a:p>
          <a:p>
            <a:r>
              <a:rPr lang="lv-LV" sz="1600" b="1" dirty="0">
                <a:solidFill>
                  <a:schemeClr val="tx1"/>
                </a:solidFill>
              </a:rPr>
              <a:t>! Metodika „Vienreizējā maksājuma piemērošanas metodika jaunatnes iniciatīvu projektu īstenošanai </a:t>
            </a:r>
            <a:r>
              <a:rPr lang="lv-LV" sz="1600" dirty="0">
                <a:solidFill>
                  <a:schemeClr val="tx1"/>
                </a:solidFill>
              </a:rPr>
              <a:t>darbības programmas “Izaugsme un nodarbinātība” 8.3.4. specifiskā atbalsta mērķa “Samazināt priekšlaicīgu mācību pārtraukšanu, īstenojot preventīvus un intervences pasākumus” ietvaros</a:t>
            </a:r>
          </a:p>
        </p:txBody>
      </p:sp>
      <p:sp>
        <p:nvSpPr>
          <p:cNvPr id="4" name="Teksta vietturis 3">
            <a:extLst>
              <a:ext uri="{FF2B5EF4-FFF2-40B4-BE49-F238E27FC236}">
                <a16:creationId xmlns:a16="http://schemas.microsoft.com/office/drawing/2014/main" id="{600F1521-75F2-4587-B151-1D08A17A759C}"/>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7B8AD202-D1B3-41F0-B50A-0EF29EFD604A}"/>
              </a:ext>
            </a:extLst>
          </p:cNvPr>
          <p:cNvSpPr>
            <a:spLocks noGrp="1"/>
          </p:cNvSpPr>
          <p:nvPr>
            <p:ph type="body" sz="quarter" idx="12"/>
          </p:nvPr>
        </p:nvSpPr>
        <p:spPr/>
        <p:txBody>
          <a:bodyPr/>
          <a:lstStyle/>
          <a:p>
            <a:endParaRPr lang="lv-LV"/>
          </a:p>
        </p:txBody>
      </p:sp>
      <p:sp>
        <p:nvSpPr>
          <p:cNvPr id="6" name="Slaida numura vietturis 5">
            <a:extLst>
              <a:ext uri="{FF2B5EF4-FFF2-40B4-BE49-F238E27FC236}">
                <a16:creationId xmlns:a16="http://schemas.microsoft.com/office/drawing/2014/main" id="{AEE43140-5C8C-4D5C-85C8-0099684FF8E7}"/>
              </a:ext>
            </a:extLst>
          </p:cNvPr>
          <p:cNvSpPr>
            <a:spLocks noGrp="1"/>
          </p:cNvSpPr>
          <p:nvPr>
            <p:ph type="sldNum" sz="quarter" idx="13"/>
          </p:nvPr>
        </p:nvSpPr>
        <p:spPr>
          <a:xfrm>
            <a:off x="8388424" y="6324600"/>
            <a:ext cx="450776" cy="304800"/>
          </a:xfrm>
        </p:spPr>
        <p:txBody>
          <a:bodyPr/>
          <a:lstStyle/>
          <a:p>
            <a:pPr>
              <a:defRPr/>
            </a:pPr>
            <a:fld id="{2057759D-D971-4804-9A18-54E9687BCAAF}" type="slidenum">
              <a:rPr lang="en-US" altLang="lv-LV" smtClean="0"/>
              <a:pPr>
                <a:defRPr/>
              </a:pPr>
              <a:t>9</a:t>
            </a:fld>
            <a:endParaRPr lang="en-US" altLang="lv-LV" dirty="0"/>
          </a:p>
        </p:txBody>
      </p:sp>
    </p:spTree>
    <p:extLst>
      <p:ext uri="{BB962C8B-B14F-4D97-AF65-F5344CB8AC3E}">
        <p14:creationId xmlns:p14="http://schemas.microsoft.com/office/powerpoint/2010/main" val="3453868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uMPuRS prezentācijas veidne " id="{C3032280-4899-405B-8B1F-C92C086F1387}" vid="{35E7AA70-9381-45A5-BAE6-3AC73DEAE221}"/>
    </a:ext>
  </a:extLst>
</a:theme>
</file>

<file path=ppt/theme/theme3.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uMPuRS prezentācijas veidne " id="{C3032280-4899-405B-8B1F-C92C086F1387}" vid="{35E7AA70-9381-45A5-BAE6-3AC73DEAE2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17132</TotalTime>
  <Words>1508</Words>
  <Application>Microsoft Office PowerPoint</Application>
  <PresentationFormat>On-screen Show (4:3)</PresentationFormat>
  <Paragraphs>223</Paragraphs>
  <Slides>40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Calibri</vt:lpstr>
      <vt:lpstr>Symbol</vt:lpstr>
      <vt:lpstr>Times New Roman</vt:lpstr>
      <vt:lpstr>Verdana</vt:lpstr>
      <vt:lpstr>Wingdings</vt:lpstr>
      <vt:lpstr>Office Theme</vt:lpstr>
      <vt:lpstr>89_Prezentacija_templateLV</vt:lpstr>
      <vt:lpstr>90_Prezentacija_templateLV</vt:lpstr>
      <vt:lpstr>Jauniešu iniciatīvu projekti PuMPuRS ietvaros</vt:lpstr>
      <vt:lpstr>PowerPoint Presentation</vt:lpstr>
      <vt:lpstr>Sadarbība</vt:lpstr>
      <vt:lpstr>Iespējamie stratēģiskie partneri</vt:lpstr>
      <vt:lpstr>PowerPoint Presentation</vt:lpstr>
      <vt:lpstr>PowerPoint Presentation</vt:lpstr>
      <vt:lpstr>PowerPoint Presentation</vt:lpstr>
      <vt:lpstr>PowerPoint Presentation</vt:lpstr>
      <vt:lpstr>Jaunatnes iniciatīvu projekti</vt:lpstr>
      <vt:lpstr>Konkursu uzsaukumi </vt:lpstr>
      <vt:lpstr>Apstiprināto projektu sadalījums pa plānošanas reģioniem </vt:lpstr>
      <vt:lpstr>Projekti ir vērsti uz šādu mērķu sasniegšanu  </vt:lpstr>
      <vt:lpstr>Projekta iesniedzējs var būt </vt:lpstr>
      <vt:lpstr>Projekta mērķa grupa  </vt:lpstr>
      <vt:lpstr>Finansējums </vt:lpstr>
      <vt:lpstr>Projekta aktivitātes  </vt:lpstr>
      <vt:lpstr>Projekta aktivitāšu piemēri/idejas </vt:lpstr>
      <vt:lpstr>Neatbilst JIP</vt:lpstr>
      <vt:lpstr> </vt:lpstr>
      <vt:lpstr>Konkursu izsludināšana</vt:lpstr>
      <vt:lpstr>Vērtēšana</vt:lpstr>
      <vt:lpstr>Uzsākšana</vt:lpstr>
      <vt:lpstr>Soļi pēc projekta īstenošanas</vt:lpstr>
      <vt:lpstr>Konkursu izsludināšana </vt:lpstr>
      <vt:lpstr>Konkursu izsludināšana </vt:lpstr>
      <vt:lpstr>Atbalsts projektu iesniedzējiem </vt:lpstr>
      <vt:lpstr>Projektu vērtēšana </vt:lpstr>
      <vt:lpstr> </vt:lpstr>
      <vt:lpstr>Projektu vērtēšana </vt:lpstr>
      <vt:lpstr>Rezultātu paziņošana </vt:lpstr>
      <vt:lpstr>Līgumu slēgšana </vt:lpstr>
      <vt:lpstr>Avansa maksājums </vt:lpstr>
      <vt:lpstr>Finansējums </vt:lpstr>
      <vt:lpstr>Projektu uzraudzība  </vt:lpstr>
      <vt:lpstr>Ikmēneša aktivitāšu plāni  </vt:lpstr>
      <vt:lpstr>Grozījumi projektā </vt:lpstr>
      <vt:lpstr>Noslēguma pārskats un atlikuma maksājums </vt:lpstr>
      <vt:lpstr>Datubāze </vt:lpstr>
      <vt:lpstr>Datubāze </vt:lpstr>
      <vt:lpstr>Sekojiet aktualitātēm!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lietotajs</dc:creator>
  <cp:lastModifiedBy>Mara Pumpurs</cp:lastModifiedBy>
  <cp:revision>299</cp:revision>
  <cp:lastPrinted>2018-08-20T13:02:12Z</cp:lastPrinted>
  <dcterms:created xsi:type="dcterms:W3CDTF">2017-05-31T08:42:18Z</dcterms:created>
  <dcterms:modified xsi:type="dcterms:W3CDTF">2020-02-17T08:05:40Z</dcterms:modified>
</cp:coreProperties>
</file>