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306" r:id="rId3"/>
    <p:sldId id="257" r:id="rId4"/>
    <p:sldId id="272" r:id="rId5"/>
    <p:sldId id="273" r:id="rId6"/>
    <p:sldId id="275" r:id="rId7"/>
    <p:sldId id="277" r:id="rId8"/>
    <p:sldId id="308" r:id="rId9"/>
    <p:sldId id="276" r:id="rId10"/>
    <p:sldId id="311" r:id="rId11"/>
    <p:sldId id="278" r:id="rId12"/>
    <p:sldId id="309" r:id="rId13"/>
    <p:sldId id="260" r:id="rId14"/>
    <p:sldId id="310" r:id="rId15"/>
    <p:sldId id="312" r:id="rId16"/>
    <p:sldId id="279" r:id="rId17"/>
    <p:sldId id="280" r:id="rId18"/>
    <p:sldId id="307" r:id="rId19"/>
    <p:sldId id="281" r:id="rId20"/>
    <p:sldId id="282" r:id="rId21"/>
    <p:sldId id="283" r:id="rId22"/>
    <p:sldId id="286" r:id="rId23"/>
    <p:sldId id="291" r:id="rId24"/>
    <p:sldId id="292" r:id="rId25"/>
    <p:sldId id="293" r:id="rId26"/>
    <p:sldId id="287" r:id="rId27"/>
    <p:sldId id="313" r:id="rId28"/>
    <p:sldId id="314" r:id="rId29"/>
    <p:sldId id="290" r:id="rId30"/>
    <p:sldId id="285" r:id="rId31"/>
    <p:sldId id="315" r:id="rId32"/>
    <p:sldId id="316" r:id="rId33"/>
    <p:sldId id="294" r:id="rId34"/>
    <p:sldId id="295" r:id="rId35"/>
    <p:sldId id="296" r:id="rId36"/>
    <p:sldId id="297" r:id="rId37"/>
    <p:sldId id="317" r:id="rId38"/>
    <p:sldId id="318" r:id="rId39"/>
    <p:sldId id="298" r:id="rId40"/>
    <p:sldId id="299" r:id="rId41"/>
    <p:sldId id="300" r:id="rId42"/>
    <p:sldId id="319" r:id="rId43"/>
    <p:sldId id="320" r:id="rId44"/>
    <p:sldId id="321" r:id="rId45"/>
    <p:sldId id="322" r:id="rId46"/>
    <p:sldId id="323" r:id="rId47"/>
    <p:sldId id="324" r:id="rId48"/>
    <p:sldId id="325" r:id="rId49"/>
    <p:sldId id="305" r:id="rId50"/>
    <p:sldId id="302"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9465CB-C36C-4FB2-A367-8C623C425476}"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6C68EA-9A16-490C-8BF4-DE412DE7052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DCDC98-73B9-4AC2-8DEE-A3F0AD2FA8F9}"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C7324C-779D-4074-B4B2-D1536EA1A24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825477-942F-424F-B448-30F04B6CE430}"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55A4E8-FDCB-4447-88FF-21BD034630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A57DFE-F6C9-409E-9134-B1792B1F366D}"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CF96A7-CF02-4B3E-87EC-1E0DBCC8542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F2EB34-A43A-4B01-A2D6-B95CC75583F2}"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C07117-F398-44D7-B736-A481F6AEA1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969AC7D-D350-412B-BA1F-7091B370176B}" type="datetimeFigureOut">
              <a:rPr lang="en-US"/>
              <a:pPr>
                <a:defRPr/>
              </a:pPr>
              <a:t>9/29/2015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F8F9DF-81E7-44F9-A36D-3018BC0855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59C3CB-1A2F-46C9-B46C-5849BE633247}" type="datetimeFigureOut">
              <a:rPr lang="en-US"/>
              <a:pPr>
                <a:defRPr/>
              </a:pPr>
              <a:t>9/29/2015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598E69-4FC8-4812-8F10-B83ECCB122F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E0C2B5-D2B1-4B8A-B5AB-E443013C7BA8}" type="datetimeFigureOut">
              <a:rPr lang="en-US"/>
              <a:pPr>
                <a:defRPr/>
              </a:pPr>
              <a:t>9/29/2015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76B6476-84E4-4918-9899-0549905B68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A04EB8-6525-43BD-9BA7-29167AECEE5C}" type="datetimeFigureOut">
              <a:rPr lang="en-US"/>
              <a:pPr>
                <a:defRPr/>
              </a:pPr>
              <a:t>9/29/2015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A55F79-F4D6-4168-8D0E-5DE01F2C0D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53DEB0-16FF-4789-884F-E80578500255}" type="datetimeFigureOut">
              <a:rPr lang="en-US"/>
              <a:pPr>
                <a:defRPr/>
              </a:pPr>
              <a:t>9/29/2015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FA3E2B-56BF-412A-8F27-AE1F642296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3364F1-ABCC-48ED-9A49-F80A3C67A4A3}" type="datetimeFigureOut">
              <a:rPr lang="en-US"/>
              <a:pPr>
                <a:defRPr/>
              </a:pPr>
              <a:t>9/29/2015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AB8A58-ACC3-4F47-8CB5-20FCCCD2E94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B4CD6BE-2DBE-4BB3-9666-4DEB72AAD702}" type="datetimeFigureOut">
              <a:rPr lang="en-US"/>
              <a:pPr>
                <a:defRPr/>
              </a:pPr>
              <a:t>9/29/2015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7A4FBAF-5951-42A8-A9D1-D886685A5A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adastrs.lv/" TargetMode="External"/><Relationship Id="rId2" Type="http://schemas.openxmlformats.org/officeDocument/2006/relationships/hyperlink" Target="http://www.latvija.l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pPr eaLnBrk="1" hangingPunct="1"/>
            <a:r>
              <a:rPr lang="lv-LV" b="1" smtClean="0">
                <a:latin typeface="Times New Roman" pitchFamily="18" charset="0"/>
                <a:cs typeface="Times New Roman" pitchFamily="18" charset="0"/>
              </a:rPr>
              <a:t>Paredzamais ES atbalsts meža īpašniekiem</a:t>
            </a:r>
            <a:endParaRPr lang="en-US" b="1" smtClean="0">
              <a:latin typeface="Times New Roman" pitchFamily="18" charset="0"/>
              <a:cs typeface="Times New Roman" pitchFamily="18"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pic>
        <p:nvPicPr>
          <p:cNvPr id="13315" name="Picture 2"/>
          <p:cNvPicPr>
            <a:picLocks noChangeAspect="1" noChangeArrowheads="1"/>
          </p:cNvPicPr>
          <p:nvPr/>
        </p:nvPicPr>
        <p:blipFill>
          <a:blip r:embed="rId2"/>
          <a:srcRect/>
          <a:stretch>
            <a:fillRect/>
          </a:stretch>
        </p:blipFill>
        <p:spPr bwMode="auto">
          <a:xfrm>
            <a:off x="152400" y="398463"/>
            <a:ext cx="8821738" cy="592137"/>
          </a:xfrm>
          <a:prstGeom prst="rect">
            <a:avLst/>
          </a:prstGeom>
          <a:noFill/>
          <a:ln w="9525">
            <a:noFill/>
            <a:miter lim="800000"/>
            <a:headEnd/>
            <a:tailEnd/>
          </a:ln>
        </p:spPr>
      </p:pic>
      <p:pic>
        <p:nvPicPr>
          <p:cNvPr id="13316" name="Picture 2" descr="http://kredits247.lv/wp-content/uploads/2013/11/Euro.jpg"/>
          <p:cNvPicPr>
            <a:picLocks noChangeAspect="1" noChangeArrowheads="1"/>
          </p:cNvPicPr>
          <p:nvPr/>
        </p:nvPicPr>
        <p:blipFill>
          <a:blip r:embed="rId3"/>
          <a:srcRect/>
          <a:stretch>
            <a:fillRect/>
          </a:stretch>
        </p:blipFill>
        <p:spPr bwMode="auto">
          <a:xfrm>
            <a:off x="2916238" y="3860800"/>
            <a:ext cx="3810000" cy="262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pPr eaLnBrk="1" hangingPunct="1"/>
            <a:r>
              <a:rPr lang="lv-LV" smtClean="0">
                <a:latin typeface="Arial" charset="0"/>
              </a:rPr>
              <a:t>Atbilstošās aktivitātes izvēle</a:t>
            </a:r>
          </a:p>
        </p:txBody>
      </p:sp>
      <p:sp>
        <p:nvSpPr>
          <p:cNvPr id="22530" name="Rectangle 3"/>
          <p:cNvSpPr>
            <a:spLocks noGrp="1"/>
          </p:cNvSpPr>
          <p:nvPr>
            <p:ph type="body" idx="1"/>
          </p:nvPr>
        </p:nvSpPr>
        <p:spPr/>
        <p:txBody>
          <a:bodyPr/>
          <a:lstStyle/>
          <a:p>
            <a:pPr eaLnBrk="1" hangingPunct="1"/>
            <a:r>
              <a:rPr lang="lv-LV" smtClean="0">
                <a:latin typeface="Arial" charset="0"/>
              </a:rPr>
              <a:t>Meža ieaudzēšana un kopšana - platībās, kurās ieaugušo kociņu skaits mazāks par kritisko</a:t>
            </a:r>
          </a:p>
          <a:p>
            <a:pPr eaLnBrk="1" hangingPunct="1"/>
            <a:r>
              <a:rPr lang="lv-LV" smtClean="0">
                <a:latin typeface="Arial" charset="0"/>
              </a:rPr>
              <a:t>Ieaugušās mežaudzes papildināšana un kopšana – platībās, kurās ieaugušo kociņu skaits lielāks par kritisko, bet mazāks par minimālo</a:t>
            </a:r>
          </a:p>
          <a:p>
            <a:pPr eaLnBrk="1" hangingPunct="1">
              <a:buFont typeface="Arial" charset="0"/>
              <a:buNone/>
            </a:pPr>
            <a:endParaRPr lang="lv-LV" smtClean="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lv-LV" b="1" dirty="0" smtClean="0">
                <a:latin typeface="Times New Roman" panose="02020603050405020304" pitchFamily="18" charset="0"/>
                <a:cs typeface="Times New Roman" panose="02020603050405020304" pitchFamily="18" charset="0"/>
              </a:rPr>
              <a:t>Atbalstu meža ieaudzēšanai nepiešķir:</a:t>
            </a:r>
            <a:endParaRPr lang="lv-LV" b="1" dirty="0">
              <a:latin typeface="Times New Roman" panose="02020603050405020304" pitchFamily="18" charset="0"/>
              <a:cs typeface="Times New Roman" panose="02020603050405020304" pitchFamily="18" charset="0"/>
            </a:endParaRPr>
          </a:p>
        </p:txBody>
      </p:sp>
      <p:sp>
        <p:nvSpPr>
          <p:cNvPr id="23554" name="Content Placeholder 2"/>
          <p:cNvSpPr>
            <a:spLocks noGrp="1"/>
          </p:cNvSpPr>
          <p:nvPr>
            <p:ph idx="1"/>
          </p:nvPr>
        </p:nvSpPr>
        <p:spPr/>
        <p:txBody>
          <a:bodyPr/>
          <a:lstStyle/>
          <a:p>
            <a:pPr eaLnBrk="1" hangingPunct="1">
              <a:lnSpc>
                <a:spcPct val="80000"/>
              </a:lnSpc>
            </a:pPr>
            <a:r>
              <a:rPr lang="lv-LV" sz="2400" smtClean="0">
                <a:latin typeface="Times New Roman" pitchFamily="18" charset="0"/>
                <a:cs typeface="Times New Roman" pitchFamily="18" charset="0"/>
              </a:rPr>
              <a:t>Ziemassvētkiem paredzētu koku stādījumiem;</a:t>
            </a:r>
          </a:p>
          <a:p>
            <a:pPr eaLnBrk="1" hangingPunct="1">
              <a:lnSpc>
                <a:spcPct val="80000"/>
              </a:lnSpc>
            </a:pPr>
            <a:r>
              <a:rPr lang="lv-LV" sz="2400" smtClean="0">
                <a:latin typeface="Times New Roman" pitchFamily="18" charset="0"/>
                <a:cs typeface="Times New Roman" pitchFamily="18" charset="0"/>
              </a:rPr>
              <a:t>Īscirtmeta atvasājiem un ātraudzīgu koku sugu enerģētiskajām plantācijām saskaņā ar Lauksaimniecības un lauku attīstības likumu;</a:t>
            </a:r>
          </a:p>
          <a:p>
            <a:pPr eaLnBrk="1" hangingPunct="1">
              <a:lnSpc>
                <a:spcPct val="80000"/>
              </a:lnSpc>
            </a:pPr>
            <a:r>
              <a:rPr lang="lv-LV" sz="2400" smtClean="0">
                <a:latin typeface="Times New Roman" pitchFamily="18" charset="0"/>
                <a:cs typeface="Times New Roman" pitchFamily="18" charset="0"/>
              </a:rPr>
              <a:t>Plantāciju meža ieaudzēšanai, kurā koku skaits vienā hektārā ir </a:t>
            </a:r>
            <a:r>
              <a:rPr lang="lv-LV" sz="2400" u="sng" smtClean="0">
                <a:latin typeface="Times New Roman" pitchFamily="18" charset="0"/>
                <a:cs typeface="Times New Roman" pitchFamily="18" charset="0"/>
              </a:rPr>
              <a:t>mazāks par minimālo šķērslaukumu, kāds paredzēts normatīvajos aktos par koku ciršanu mežā</a:t>
            </a:r>
            <a:r>
              <a:rPr lang="lv-LV" sz="2400" smtClean="0">
                <a:latin typeface="Times New Roman" pitchFamily="18" charset="0"/>
                <a:cs typeface="Times New Roman" pitchFamily="18" charset="0"/>
              </a:rPr>
              <a:t>;</a:t>
            </a:r>
          </a:p>
          <a:p>
            <a:pPr eaLnBrk="1" hangingPunct="1">
              <a:lnSpc>
                <a:spcPct val="80000"/>
              </a:lnSpc>
            </a:pPr>
            <a:r>
              <a:rPr lang="lv-LV" sz="2400" smtClean="0">
                <a:latin typeface="Times New Roman" pitchFamily="18" charset="0"/>
                <a:cs typeface="Times New Roman" pitchFamily="18" charset="0"/>
              </a:rPr>
              <a:t>Meža ieaudzēšanu īpaši aizsargājamās dabas teritorijās (arī Natura 2000), izņemot, ja to pieļauj īpaši aizsargājamās dabas teritorijas aizsardzības un izmantošanas noteikumi vai dabas aizsardzības plāns</a:t>
            </a:r>
            <a:r>
              <a:rPr lang="lv-LV" sz="220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eaLnBrk="1" hangingPunct="1"/>
            <a:r>
              <a:rPr lang="lv-LV" sz="4000" b="1" smtClean="0">
                <a:latin typeface="Times New Roman" pitchFamily="18" charset="0"/>
                <a:cs typeface="Times New Roman" pitchFamily="18" charset="0"/>
              </a:rPr>
              <a:t>Atbalstu meža ieaudzēšanai nepiešķir:</a:t>
            </a:r>
          </a:p>
        </p:txBody>
      </p:sp>
      <p:sp>
        <p:nvSpPr>
          <p:cNvPr id="24578" name="Rectangle 3"/>
          <p:cNvSpPr>
            <a:spLocks noGrp="1"/>
          </p:cNvSpPr>
          <p:nvPr>
            <p:ph type="body" idx="1"/>
          </p:nvPr>
        </p:nvSpPr>
        <p:spPr/>
        <p:txBody>
          <a:bodyPr/>
          <a:lstStyle/>
          <a:p>
            <a:pPr eaLnBrk="1" hangingPunct="1">
              <a:lnSpc>
                <a:spcPct val="80000"/>
              </a:lnSpc>
            </a:pPr>
            <a:r>
              <a:rPr lang="lv-LV" sz="2400" smtClean="0">
                <a:latin typeface="Times New Roman" pitchFamily="18" charset="0"/>
                <a:cs typeface="Times New Roman" pitchFamily="18" charset="0"/>
              </a:rPr>
              <a:t>Meža ieaudzēšanu LAD Lauku reģistrā reģistrētajos bioloģiski vērtīgos zālājos</a:t>
            </a:r>
          </a:p>
          <a:p>
            <a:pPr eaLnBrk="1" hangingPunct="1">
              <a:lnSpc>
                <a:spcPct val="80000"/>
              </a:lnSpc>
            </a:pPr>
            <a:r>
              <a:rPr lang="lv-LV" sz="2400" smtClean="0">
                <a:latin typeface="Times New Roman" pitchFamily="18" charset="0"/>
                <a:cs typeface="Times New Roman" pitchFamily="18" charset="0"/>
              </a:rPr>
              <a:t>Meža ieaudzēšanu īpaši aizsargājamos biotopos un īpaši aizsargājamo sugu dzīvotnēs, kas noteikti saskaņā ar normatīvajiem aktiem par sugu un biotopu aizsardzību.</a:t>
            </a:r>
          </a:p>
          <a:p>
            <a:pPr eaLnBrk="1" hangingPunct="1">
              <a:lnSpc>
                <a:spcPct val="80000"/>
              </a:lnSpc>
            </a:pPr>
            <a:r>
              <a:rPr lang="lv-LV" sz="2400" smtClean="0">
                <a:solidFill>
                  <a:srgbClr val="FF3300"/>
                </a:solidFill>
                <a:latin typeface="Times New Roman" pitchFamily="18" charset="0"/>
                <a:cs typeface="Times New Roman" pitchFamily="18" charset="0"/>
              </a:rPr>
              <a:t>!!! Platībās, kurās ir slēgtā meliorācijas sistēma</a:t>
            </a:r>
          </a:p>
          <a:p>
            <a:pPr eaLnBrk="1" hangingPunct="1"/>
            <a:endParaRPr lang="lv-LV" sz="2400" smtClean="0">
              <a:solidFill>
                <a:srgbClr val="FF33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4"/>
          <p:cNvSpPr>
            <a:spLocks noGrp="1"/>
          </p:cNvSpPr>
          <p:nvPr>
            <p:ph type="title"/>
          </p:nvPr>
        </p:nvSpPr>
        <p:spPr/>
        <p:txBody>
          <a:bodyPr/>
          <a:lstStyle/>
          <a:p>
            <a:pPr eaLnBrk="1" hangingPunct="1"/>
            <a:r>
              <a:rPr lang="lv-LV" sz="3600" b="1" smtClean="0">
                <a:latin typeface="Times New Roman" pitchFamily="18" charset="0"/>
                <a:cs typeface="Times New Roman" pitchFamily="18" charset="0"/>
              </a:rPr>
              <a:t>Attiecināmās izmaksas</a:t>
            </a:r>
          </a:p>
        </p:txBody>
      </p:sp>
      <p:graphicFrame>
        <p:nvGraphicFramePr>
          <p:cNvPr id="7" name="Content Placeholder 6"/>
          <p:cNvGraphicFramePr>
            <a:graphicFrameLocks noGrp="1"/>
          </p:cNvGraphicFramePr>
          <p:nvPr>
            <p:ph idx="1"/>
          </p:nvPr>
        </p:nvGraphicFramePr>
        <p:xfrm>
          <a:off x="457200" y="1600200"/>
          <a:ext cx="8229600" cy="3825240"/>
        </p:xfrm>
        <a:graphic>
          <a:graphicData uri="http://schemas.openxmlformats.org/drawingml/2006/table">
            <a:tbl>
              <a:tblPr firstRow="1" bandRow="1">
                <a:tableStyleId>{5C22544A-7EE6-4342-B048-85BDC9FD1C3A}</a:tableStyleId>
              </a:tblPr>
              <a:tblGrid>
                <a:gridCol w="2514600"/>
                <a:gridCol w="1600200"/>
                <a:gridCol w="1676400"/>
                <a:gridCol w="2438400"/>
              </a:tblGrid>
              <a:tr h="750250">
                <a:tc rowSpan="2">
                  <a:txBody>
                    <a:bodyPr/>
                    <a:lstStyle/>
                    <a:p>
                      <a:pPr algn="ctr"/>
                      <a:endParaRPr lang="lv-LV" dirty="0" smtClean="0"/>
                    </a:p>
                    <a:p>
                      <a:pPr algn="ctr"/>
                      <a:r>
                        <a:rPr lang="lv-LV" dirty="0" smtClean="0"/>
                        <a:t>Atbalstāmā aktivitāte</a:t>
                      </a:r>
                      <a:endParaRPr lang="lv-LV" dirty="0"/>
                    </a:p>
                  </a:txBody>
                  <a:tcPr/>
                </a:tc>
                <a:tc gridSpan="2">
                  <a:txBody>
                    <a:bodyPr/>
                    <a:lstStyle/>
                    <a:p>
                      <a:pPr algn="ctr"/>
                      <a:r>
                        <a:rPr lang="lv-LV" dirty="0" smtClean="0"/>
                        <a:t>Attiecināmo izmaksu summa </a:t>
                      </a:r>
                      <a:r>
                        <a:rPr lang="lv-LV" dirty="0" err="1" smtClean="0"/>
                        <a:t>euro</a:t>
                      </a:r>
                      <a:r>
                        <a:rPr lang="lv-LV" dirty="0" smtClean="0"/>
                        <a:t> par hektāru</a:t>
                      </a:r>
                      <a:endParaRPr lang="lv-LV" dirty="0"/>
                    </a:p>
                  </a:txBody>
                  <a:tcPr/>
                </a:tc>
                <a:tc hMerge="1">
                  <a:txBody>
                    <a:bodyPr/>
                    <a:lstStyle/>
                    <a:p>
                      <a:endParaRPr lang="lv-LV" dirty="0"/>
                    </a:p>
                  </a:txBody>
                  <a:tcPr/>
                </a:tc>
                <a:tc rowSpan="2">
                  <a:txBody>
                    <a:bodyPr/>
                    <a:lstStyle/>
                    <a:p>
                      <a:pPr algn="ctr"/>
                      <a:r>
                        <a:rPr lang="lv-LV" dirty="0" smtClean="0"/>
                        <a:t> </a:t>
                      </a:r>
                    </a:p>
                    <a:p>
                      <a:pPr algn="ctr"/>
                      <a:r>
                        <a:rPr lang="lv-LV" dirty="0" smtClean="0"/>
                        <a:t>Atbalsta intensitāte %</a:t>
                      </a:r>
                      <a:endParaRPr lang="lv-LV" dirty="0"/>
                    </a:p>
                  </a:txBody>
                  <a:tcPr/>
                </a:tc>
              </a:tr>
              <a:tr h="700233">
                <a:tc vMerge="1">
                  <a:txBody>
                    <a:bodyPr/>
                    <a:lstStyle/>
                    <a:p>
                      <a:endParaRPr lang="lv-LV" dirty="0"/>
                    </a:p>
                  </a:txBody>
                  <a:tcPr/>
                </a:tc>
                <a:tc>
                  <a:txBody>
                    <a:bodyPr/>
                    <a:lstStyle/>
                    <a:p>
                      <a:pPr algn="ctr"/>
                      <a:r>
                        <a:rPr lang="lv-LV" dirty="0" smtClean="0"/>
                        <a:t>Par mežaudzes ierīkošanu</a:t>
                      </a:r>
                      <a:endParaRPr lang="lv-LV" dirty="0"/>
                    </a:p>
                  </a:txBody>
                  <a:tcPr/>
                </a:tc>
                <a:tc>
                  <a:txBody>
                    <a:bodyPr/>
                    <a:lstStyle/>
                    <a:p>
                      <a:pPr algn="ctr"/>
                      <a:r>
                        <a:rPr lang="lv-LV" dirty="0" smtClean="0"/>
                        <a:t>Par retināšanu</a:t>
                      </a:r>
                      <a:endParaRPr lang="lv-LV" dirty="0"/>
                    </a:p>
                  </a:txBody>
                  <a:tcPr/>
                </a:tc>
                <a:tc vMerge="1">
                  <a:txBody>
                    <a:bodyPr/>
                    <a:lstStyle/>
                    <a:p>
                      <a:endParaRPr lang="lv-LV"/>
                    </a:p>
                  </a:txBody>
                  <a:tcPr/>
                </a:tc>
              </a:tr>
              <a:tr h="466822">
                <a:tc gridSpan="4">
                  <a:txBody>
                    <a:bodyPr/>
                    <a:lstStyle/>
                    <a:p>
                      <a:pPr algn="ctr"/>
                      <a:r>
                        <a:rPr lang="lv-LV" dirty="0" smtClean="0"/>
                        <a:t>Meža ieaudzēšana</a:t>
                      </a:r>
                      <a:endParaRPr lang="lv-LV" dirty="0"/>
                    </a:p>
                  </a:txBody>
                  <a:tcPr/>
                </a:tc>
                <a:tc hMerge="1">
                  <a:txBody>
                    <a:bodyPr/>
                    <a:lstStyle/>
                    <a:p>
                      <a:endParaRPr lang="lv-LV"/>
                    </a:p>
                  </a:txBody>
                  <a:tcPr/>
                </a:tc>
                <a:tc hMerge="1">
                  <a:txBody>
                    <a:bodyPr/>
                    <a:lstStyle/>
                    <a:p>
                      <a:endParaRPr lang="lv-LV" dirty="0"/>
                    </a:p>
                  </a:txBody>
                  <a:tcPr/>
                </a:tc>
                <a:tc hMerge="1">
                  <a:txBody>
                    <a:bodyPr/>
                    <a:lstStyle/>
                    <a:p>
                      <a:endParaRPr lang="lv-LV"/>
                    </a:p>
                  </a:txBody>
                  <a:tcPr/>
                </a:tc>
              </a:tr>
              <a:tr h="902095">
                <a:tc>
                  <a:txBody>
                    <a:bodyPr/>
                    <a:lstStyle/>
                    <a:p>
                      <a:pPr algn="ctr"/>
                      <a:r>
                        <a:rPr lang="lv-LV" sz="2000" dirty="0" smtClean="0"/>
                        <a:t>Meža ieaudzēšana</a:t>
                      </a:r>
                      <a:endParaRPr lang="lv-LV" sz="2000" dirty="0"/>
                    </a:p>
                  </a:txBody>
                  <a:tcPr/>
                </a:tc>
                <a:tc>
                  <a:txBody>
                    <a:bodyPr/>
                    <a:lstStyle/>
                    <a:p>
                      <a:pPr algn="ctr"/>
                      <a:r>
                        <a:rPr lang="lv-LV" sz="2000" dirty="0" smtClean="0"/>
                        <a:t>1085</a:t>
                      </a:r>
                      <a:endParaRPr lang="lv-LV" sz="2000" dirty="0"/>
                    </a:p>
                  </a:txBody>
                  <a:tcPr/>
                </a:tc>
                <a:tc>
                  <a:txBody>
                    <a:bodyPr/>
                    <a:lstStyle/>
                    <a:p>
                      <a:pPr algn="ctr"/>
                      <a:r>
                        <a:rPr lang="lv-LV" sz="2000" dirty="0" smtClean="0"/>
                        <a:t>204</a:t>
                      </a:r>
                      <a:endParaRPr lang="lv-LV" sz="2000" dirty="0"/>
                    </a:p>
                  </a:txBody>
                  <a:tcPr/>
                </a:tc>
                <a:tc>
                  <a:txBody>
                    <a:bodyPr/>
                    <a:lstStyle/>
                    <a:p>
                      <a:pPr algn="ctr"/>
                      <a:r>
                        <a:rPr lang="lv-LV" sz="2000" dirty="0" smtClean="0"/>
                        <a:t>70 mistraudzēm un priedei tīraudzē</a:t>
                      </a:r>
                      <a:endParaRPr lang="lv-LV" sz="2000" dirty="0"/>
                    </a:p>
                  </a:txBody>
                  <a:tcPr/>
                </a:tc>
              </a:tr>
              <a:tr h="864829">
                <a:tc>
                  <a:txBody>
                    <a:bodyPr/>
                    <a:lstStyle/>
                    <a:p>
                      <a:pPr algn="ctr"/>
                      <a:r>
                        <a:rPr lang="lv-LV" sz="2000" dirty="0" smtClean="0"/>
                        <a:t>Ieaugušas mežaudzes papildināšana un kopšana</a:t>
                      </a:r>
                      <a:endParaRPr lang="lv-LV" sz="2000" dirty="0"/>
                    </a:p>
                  </a:txBody>
                  <a:tcPr/>
                </a:tc>
                <a:tc>
                  <a:txBody>
                    <a:bodyPr/>
                    <a:lstStyle/>
                    <a:p>
                      <a:pPr algn="ctr"/>
                      <a:r>
                        <a:rPr lang="lv-LV" sz="2000" dirty="0" smtClean="0"/>
                        <a:t>648</a:t>
                      </a:r>
                      <a:endParaRPr lang="lv-LV" sz="2000" dirty="0"/>
                    </a:p>
                  </a:txBody>
                  <a:tcPr/>
                </a:tc>
                <a:tc>
                  <a:txBody>
                    <a:bodyPr/>
                    <a:lstStyle/>
                    <a:p>
                      <a:pPr algn="ctr"/>
                      <a:r>
                        <a:rPr lang="lv-LV" sz="2000" dirty="0" smtClean="0"/>
                        <a:t>204</a:t>
                      </a:r>
                      <a:endParaRPr lang="lv-LV" sz="2000" dirty="0"/>
                    </a:p>
                  </a:txBody>
                  <a:tcPr/>
                </a:tc>
                <a:tc>
                  <a:txBody>
                    <a:bodyPr/>
                    <a:lstStyle/>
                    <a:p>
                      <a:pPr algn="ctr"/>
                      <a:r>
                        <a:rPr lang="lv-LV" sz="2000" dirty="0" smtClean="0"/>
                        <a:t>70 mistraudzēm un priedi tīraudzē</a:t>
                      </a: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eaLnBrk="1" hangingPunct="1"/>
            <a:r>
              <a:rPr lang="lv-LV" sz="4000" smtClean="0">
                <a:latin typeface="Arial" charset="0"/>
              </a:rPr>
              <a:t>Reāli saņemamā atbalsta summa</a:t>
            </a:r>
          </a:p>
        </p:txBody>
      </p:sp>
      <p:sp>
        <p:nvSpPr>
          <p:cNvPr id="26626" name="Rectangle 3"/>
          <p:cNvSpPr>
            <a:spLocks noGrp="1"/>
          </p:cNvSpPr>
          <p:nvPr>
            <p:ph type="body" idx="1"/>
          </p:nvPr>
        </p:nvSpPr>
        <p:spPr/>
        <p:txBody>
          <a:bodyPr/>
          <a:lstStyle/>
          <a:p>
            <a:pPr eaLnBrk="1" hangingPunct="1"/>
            <a:r>
              <a:rPr lang="lv-LV" smtClean="0">
                <a:latin typeface="Arial" charset="0"/>
              </a:rPr>
              <a:t>Mežaudzes ierīkošana (augsnes sagatavošana, stādu iegāde, stādīšana) – 759.5 EUR</a:t>
            </a:r>
          </a:p>
          <a:p>
            <a:pPr eaLnBrk="1" hangingPunct="1"/>
            <a:r>
              <a:rPr lang="lv-LV" smtClean="0">
                <a:latin typeface="Arial" charset="0"/>
              </a:rPr>
              <a:t>Dabiski ieaugušās mežaudzes papildināšana – 453,6 EUR</a:t>
            </a:r>
          </a:p>
          <a:p>
            <a:pPr eaLnBrk="1" hangingPunct="1"/>
            <a:r>
              <a:rPr lang="lv-LV" smtClean="0">
                <a:latin typeface="Arial" charset="0"/>
              </a:rPr>
              <a:t>Mežaudzes kopšana – 142,8 EUR</a:t>
            </a:r>
          </a:p>
          <a:p>
            <a:pPr eaLnBrk="1" hangingPunct="1"/>
            <a:endParaRPr lang="lv-LV" smtClean="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pPr eaLnBrk="1" hangingPunct="1"/>
            <a:r>
              <a:rPr lang="lv-LV" sz="4000" smtClean="0">
                <a:latin typeface="Arial" charset="0"/>
              </a:rPr>
              <a:t>Papildus nosacījumi meža ieaudzēšanai</a:t>
            </a:r>
          </a:p>
        </p:txBody>
      </p:sp>
      <p:sp>
        <p:nvSpPr>
          <p:cNvPr id="27650" name="Rectangle 3"/>
          <p:cNvSpPr>
            <a:spLocks noGrp="1"/>
          </p:cNvSpPr>
          <p:nvPr>
            <p:ph type="body" idx="1"/>
          </p:nvPr>
        </p:nvSpPr>
        <p:spPr/>
        <p:txBody>
          <a:bodyPr/>
          <a:lstStyle/>
          <a:p>
            <a:pPr eaLnBrk="1" hangingPunct="1">
              <a:lnSpc>
                <a:spcPct val="90000"/>
              </a:lnSpc>
            </a:pPr>
            <a:r>
              <a:rPr lang="lv-LV" smtClean="0">
                <a:latin typeface="Arial" charset="0"/>
              </a:rPr>
              <a:t>Atbalsta tikai mistraudžu un P tīraudžu (nabadzīgajos meža tipos) veidošanu</a:t>
            </a:r>
          </a:p>
          <a:p>
            <a:pPr eaLnBrk="1" hangingPunct="1">
              <a:lnSpc>
                <a:spcPct val="90000"/>
              </a:lnSpc>
            </a:pPr>
            <a:r>
              <a:rPr lang="lv-LV" smtClean="0">
                <a:latin typeface="Arial" charset="0"/>
              </a:rPr>
              <a:t>Mistraudze – audze, kurā jebkuras citas sugas piemistrojums ir vismaz 25%</a:t>
            </a:r>
          </a:p>
          <a:p>
            <a:pPr eaLnBrk="1" hangingPunct="1">
              <a:lnSpc>
                <a:spcPct val="90000"/>
              </a:lnSpc>
            </a:pPr>
            <a:r>
              <a:rPr lang="lv-LV" smtClean="0">
                <a:latin typeface="Arial" charset="0"/>
              </a:rPr>
              <a:t>Piemistrojumu veido vienlaidus vai grupās, kuru maksimālā vienlaidus platība nepārsniedz 0,2 ha</a:t>
            </a:r>
          </a:p>
          <a:p>
            <a:pPr eaLnBrk="1" hangingPunct="1">
              <a:lnSpc>
                <a:spcPct val="90000"/>
              </a:lnSpc>
            </a:pPr>
            <a:r>
              <a:rPr lang="lv-LV" smtClean="0">
                <a:latin typeface="Arial" charset="0"/>
              </a:rPr>
              <a:t>Atbalstu par mežaudzes kopšanu var saņemt 3 reizes 5 gadu periodā</a:t>
            </a:r>
          </a:p>
          <a:p>
            <a:pPr eaLnBrk="1" hangingPunct="1">
              <a:lnSpc>
                <a:spcPct val="90000"/>
              </a:lnSpc>
              <a:buFont typeface="Arial" charset="0"/>
              <a:buNone/>
            </a:pPr>
            <a:endParaRPr lang="lv-LV" smtClean="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ctrTitle"/>
          </p:nvPr>
        </p:nvSpPr>
        <p:spPr/>
        <p:txBody>
          <a:bodyPr/>
          <a:lstStyle/>
          <a:p>
            <a:pPr eaLnBrk="1" hangingPunct="1"/>
            <a:r>
              <a:rPr lang="lv-LV" sz="4000" b="1" smtClean="0">
                <a:latin typeface="Times New Roman" pitchFamily="18" charset="0"/>
                <a:cs typeface="Times New Roman" pitchFamily="18" charset="0"/>
              </a:rPr>
              <a:t>Atbalsta saņemšanas nosacījumi apakšpasākumā «Meža ugunsgrēkos un dabas katastrofās iznīcinātu mežaudžu atjaunošana»</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lv-LV"/>
          </a:p>
        </p:txBody>
      </p:sp>
      <p:pic>
        <p:nvPicPr>
          <p:cNvPr id="28675" name="Picture 2" descr="http://www.saimnieks.lv/upload/article_img/article_8081.jpg"/>
          <p:cNvPicPr>
            <a:picLocks noChangeAspect="1" noChangeArrowheads="1"/>
          </p:cNvPicPr>
          <p:nvPr/>
        </p:nvPicPr>
        <p:blipFill>
          <a:blip r:embed="rId2"/>
          <a:srcRect/>
          <a:stretch>
            <a:fillRect/>
          </a:stretch>
        </p:blipFill>
        <p:spPr bwMode="auto">
          <a:xfrm>
            <a:off x="2627313" y="4005263"/>
            <a:ext cx="3810000"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lv-LV" b="1" smtClean="0">
                <a:latin typeface="Times New Roman" pitchFamily="18" charset="0"/>
                <a:cs typeface="Times New Roman" pitchFamily="18" charset="0"/>
              </a:rPr>
              <a:t>Atbalsta piešķiršana</a:t>
            </a:r>
          </a:p>
        </p:txBody>
      </p:sp>
      <p:sp>
        <p:nvSpPr>
          <p:cNvPr id="29698" name="Content Placeholder 2"/>
          <p:cNvSpPr>
            <a:spLocks noGrp="1"/>
          </p:cNvSpPr>
          <p:nvPr>
            <p:ph idx="1"/>
          </p:nvPr>
        </p:nvSpPr>
        <p:spPr/>
        <p:txBody>
          <a:bodyPr/>
          <a:lstStyle/>
          <a:p>
            <a:pPr eaLnBrk="1" hangingPunct="1"/>
            <a:r>
              <a:rPr lang="lv-LV" smtClean="0">
                <a:latin typeface="Times New Roman" pitchFamily="18" charset="0"/>
                <a:cs typeface="Times New Roman" pitchFamily="18" charset="0"/>
              </a:rPr>
              <a:t>Atbalstu piešķir par meža atjaunošanu platībā, kurā </a:t>
            </a:r>
            <a:r>
              <a:rPr lang="lv-LV" u="sng" smtClean="0">
                <a:latin typeface="Times New Roman" pitchFamily="18" charset="0"/>
                <a:cs typeface="Times New Roman" pitchFamily="18" charset="0"/>
              </a:rPr>
              <a:t>atbilstoši VMD atzinumam</a:t>
            </a:r>
            <a:r>
              <a:rPr lang="lv-LV" smtClean="0">
                <a:latin typeface="Times New Roman" pitchFamily="18" charset="0"/>
                <a:cs typeface="Times New Roman" pitchFamily="18" charset="0"/>
              </a:rPr>
              <a:t> ir konstatēts ugunsgrēks vai dabas katastrofa (vējgāze, vējlauze, sniega un ledus radīti postījumi), kuras dēļ mežaudze ir iznīcināta, tāpēc šajā platībā mežaudze ir atjaunojama.</a:t>
            </a:r>
          </a:p>
          <a:p>
            <a:pPr eaLnBrk="1" hangingPunct="1"/>
            <a:r>
              <a:rPr lang="lv-LV" smtClean="0">
                <a:latin typeface="Times New Roman" pitchFamily="18" charset="0"/>
                <a:cs typeface="Times New Roman" pitchFamily="18" charset="0"/>
              </a:rPr>
              <a:t>Atbalstu atjaunotās mežaudzes kopšanai var saņemt trīs reizes piecu gadu periodā.</a:t>
            </a:r>
          </a:p>
          <a:p>
            <a:pPr eaLnBrk="1" hangingPunct="1"/>
            <a:endParaRPr lang="lv-LV"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endParaRPr lang="lv-LV" smtClean="0"/>
          </a:p>
        </p:txBody>
      </p:sp>
      <p:sp>
        <p:nvSpPr>
          <p:cNvPr id="30722" name="Content Placeholder 2"/>
          <p:cNvSpPr>
            <a:spLocks noGrp="1"/>
          </p:cNvSpPr>
          <p:nvPr>
            <p:ph idx="1"/>
          </p:nvPr>
        </p:nvSpPr>
        <p:spPr/>
        <p:txBody>
          <a:bodyPr/>
          <a:lstStyle/>
          <a:p>
            <a:pPr eaLnBrk="1" hangingPunct="1"/>
            <a:endParaRPr lang="lv-LV" smtClean="0"/>
          </a:p>
        </p:txBody>
      </p:sp>
      <p:pic>
        <p:nvPicPr>
          <p:cNvPr id="30723" name="Picture 2" descr="http://old.lvm.lv/images/wysiwyg/snieglauze1.jpg"/>
          <p:cNvPicPr>
            <a:picLocks noChangeAspect="1" noChangeArrowheads="1"/>
          </p:cNvPicPr>
          <p:nvPr/>
        </p:nvPicPr>
        <p:blipFill>
          <a:blip r:embed="rId2"/>
          <a:srcRect/>
          <a:stretch>
            <a:fillRect/>
          </a:stretch>
        </p:blipFill>
        <p:spPr bwMode="auto">
          <a:xfrm>
            <a:off x="762000" y="6858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p:txBody>
          <a:bodyPr/>
          <a:lstStyle/>
          <a:p>
            <a:pPr eaLnBrk="1" hangingPunct="1"/>
            <a:r>
              <a:rPr lang="lv-LV" sz="3600" b="1" smtClean="0">
                <a:latin typeface="Times New Roman" pitchFamily="18" charset="0"/>
                <a:cs typeface="Times New Roman" pitchFamily="18" charset="0"/>
              </a:rPr>
              <a:t>Attiecināmās izmaksas</a:t>
            </a:r>
          </a:p>
        </p:txBody>
      </p:sp>
      <p:graphicFrame>
        <p:nvGraphicFramePr>
          <p:cNvPr id="7" name="Content Placeholder 6"/>
          <p:cNvGraphicFramePr>
            <a:graphicFrameLocks noGrp="1"/>
          </p:cNvGraphicFramePr>
          <p:nvPr>
            <p:ph idx="1"/>
          </p:nvPr>
        </p:nvGraphicFramePr>
        <p:xfrm>
          <a:off x="457200" y="1600200"/>
          <a:ext cx="8229600" cy="2819401"/>
        </p:xfrm>
        <a:graphic>
          <a:graphicData uri="http://schemas.openxmlformats.org/drawingml/2006/table">
            <a:tbl>
              <a:tblPr/>
              <a:tblGrid>
                <a:gridCol w="2514600"/>
                <a:gridCol w="1600200"/>
                <a:gridCol w="1676400"/>
                <a:gridCol w="2438400"/>
              </a:tblGrid>
              <a:tr h="7508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800" b="1" i="0" u="none" strike="noStrike" cap="none" normalizeH="0" baseline="0" smtClean="0">
                        <a:ln>
                          <a:noFill/>
                        </a:ln>
                        <a:solidFill>
                          <a:srgbClr val="FFFFFF"/>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FFFFFF"/>
                          </a:solidFill>
                          <a:effectLst/>
                          <a:latin typeface="Calibri" pitchFamily="34" charset="0"/>
                        </a:rPr>
                        <a:t>Atbalstāmā aktivitāte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FFFFFF"/>
                          </a:solidFill>
                          <a:effectLst/>
                          <a:latin typeface="Calibri" pitchFamily="34" charset="0"/>
                        </a:rPr>
                        <a:t>Attiecināmo izmaksu summa euro par hektāru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lv-LV"/>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FFFFFF"/>
                          </a:solidFill>
                          <a:effectLst/>
                          <a:latin typeface="Calibri"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FFFFFF"/>
                          </a:solidFill>
                          <a:effectLst/>
                          <a:latin typeface="Calibri" pitchFamily="34" charset="0"/>
                        </a:rPr>
                        <a:t>Atbalsta intensitāte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00088">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0000"/>
                          </a:solidFill>
                          <a:effectLst/>
                          <a:latin typeface="Calibri" pitchFamily="34" charset="0"/>
                        </a:rPr>
                        <a:t>Par mežaudzes ierīkošanu</a:t>
                      </a:r>
                    </a:p>
                  </a:txBody>
                  <a:tcP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0000"/>
                          </a:solidFill>
                          <a:effectLst/>
                          <a:latin typeface="Calibri" pitchFamily="34" charset="0"/>
                        </a:rPr>
                        <a:t>Par retināšanu</a:t>
                      </a:r>
                    </a:p>
                  </a:txBody>
                  <a:tcP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vMerge="1">
                  <a:txBody>
                    <a:bodyPr/>
                    <a:lstStyle/>
                    <a:p>
                      <a:endParaRPr lang="lv-LV"/>
                    </a:p>
                  </a:txBody>
                  <a:tcPr/>
                </a:tc>
              </a:tr>
              <a:tr h="46672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0000"/>
                          </a:solidFill>
                          <a:effectLst/>
                          <a:latin typeface="Calibri" pitchFamily="34" charset="0"/>
                        </a:rPr>
                        <a:t>Meža ugu</a:t>
                      </a:r>
                      <a:r>
                        <a:rPr kumimoji="0" lang="lv-LV" sz="1800" b="0" i="0" u="none" strike="noStrike" cap="none" normalizeH="0" baseline="0" smtClean="0">
                          <a:ln>
                            <a:noFill/>
                          </a:ln>
                          <a:solidFill>
                            <a:srgbClr val="000000"/>
                          </a:solidFill>
                          <a:effectLst/>
                          <a:latin typeface="Arial" charset="0"/>
                        </a:rPr>
                        <a:t>nsg</a:t>
                      </a:r>
                      <a:r>
                        <a:rPr kumimoji="0" lang="lv-LV" sz="1800" b="0" i="0" u="none" strike="noStrike" cap="none" normalizeH="0" baseline="0" smtClean="0">
                          <a:ln>
                            <a:noFill/>
                          </a:ln>
                          <a:solidFill>
                            <a:srgbClr val="000000"/>
                          </a:solidFill>
                          <a:effectLst/>
                          <a:latin typeface="Calibri" pitchFamily="34" charset="0"/>
                        </a:rPr>
                        <a:t>rēkos un dabas katastrofās iznīcinātu mežaudžu atjaunošana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lv-LV"/>
                    </a:p>
                  </a:txBody>
                  <a:tcPr/>
                </a:tc>
                <a:tc hMerge="1">
                  <a:txBody>
                    <a:bodyPr/>
                    <a:lstStyle/>
                    <a:p>
                      <a:endParaRPr lang="lv-LV"/>
                    </a:p>
                  </a:txBody>
                  <a:tcPr/>
                </a:tc>
                <a:tc hMerge="1">
                  <a:txBody>
                    <a:bodyPr/>
                    <a:lstStyle/>
                    <a:p>
                      <a:endParaRPr lang="lv-LV"/>
                    </a:p>
                  </a:txBody>
                  <a:tcPr/>
                </a:tc>
              </a:tr>
              <a:tr h="901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2000" b="0" i="0" u="none" strike="noStrike" cap="none" normalizeH="0" baseline="0" smtClean="0">
                          <a:ln>
                            <a:noFill/>
                          </a:ln>
                          <a:solidFill>
                            <a:srgbClr val="000000"/>
                          </a:solidFill>
                          <a:effectLst/>
                          <a:latin typeface="Calibri" pitchFamily="34" charset="0"/>
                        </a:rPr>
                        <a:t>Meža atjaunošana un kopšana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2000" b="0" i="0" u="none" strike="noStrike" cap="none" normalizeH="0" baseline="0" smtClean="0">
                          <a:ln>
                            <a:noFill/>
                          </a:ln>
                          <a:solidFill>
                            <a:srgbClr val="000000"/>
                          </a:solidFill>
                          <a:effectLst/>
                          <a:latin typeface="Calibri" pitchFamily="34" charset="0"/>
                        </a:rPr>
                        <a:t>1085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2000" b="0" i="0" u="none" strike="noStrike" cap="none" normalizeH="0" baseline="0" smtClean="0">
                          <a:ln>
                            <a:noFill/>
                          </a:ln>
                          <a:solidFill>
                            <a:srgbClr val="000000"/>
                          </a:solidFill>
                          <a:effectLst/>
                          <a:latin typeface="Calibri" pitchFamily="34" charset="0"/>
                        </a:rPr>
                        <a:t>204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2000" b="0" i="0" u="none" strike="noStrike" cap="none" normalizeH="0" baseline="0" smtClean="0">
                          <a:ln>
                            <a:noFill/>
                          </a:ln>
                          <a:solidFill>
                            <a:srgbClr val="000000"/>
                          </a:solidFill>
                          <a:effectLst/>
                          <a:latin typeface="Calibri"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lv-LV" sz="3200" smtClean="0">
                <a:latin typeface="Times New Roman" pitchFamily="18" charset="0"/>
                <a:cs typeface="Times New Roman" pitchFamily="18" charset="0"/>
              </a:rPr>
              <a:t>Kārtība, kādā piešķir, administrē un uzrauga valsts un Eiropas Savienības atbalstu pasākuma "Ieguldījumi meža platību paplašināšanā un mežu dzīvotspējas uzlabošanā" īstenošanai</a:t>
            </a:r>
            <a:endParaRPr lang="en-US" sz="3200" smtClean="0">
              <a:latin typeface="Times New Roman" pitchFamily="18" charset="0"/>
              <a:cs typeface="Times New Roman" pitchFamily="18" charset="0"/>
            </a:endParaRPr>
          </a:p>
        </p:txBody>
      </p:sp>
      <p:sp>
        <p:nvSpPr>
          <p:cNvPr id="14338" name="Subtitle 2"/>
          <p:cNvSpPr>
            <a:spLocks noGrp="1"/>
          </p:cNvSpPr>
          <p:nvPr>
            <p:ph type="subTitle" idx="1"/>
          </p:nvPr>
        </p:nvSpPr>
        <p:spPr>
          <a:xfrm>
            <a:off x="3962400" y="457200"/>
            <a:ext cx="4800600" cy="914400"/>
          </a:xfrm>
        </p:spPr>
        <p:txBody>
          <a:bodyPr/>
          <a:lstStyle/>
          <a:p>
            <a:pPr algn="r" eaLnBrk="1" hangingPunct="1"/>
            <a:r>
              <a:rPr lang="nn-NO" sz="2000" b="1" smtClean="0">
                <a:solidFill>
                  <a:schemeClr val="tx1"/>
                </a:solidFill>
                <a:latin typeface="Times New Roman" pitchFamily="18" charset="0"/>
                <a:cs typeface="Times New Roman" pitchFamily="18" charset="0"/>
              </a:rPr>
              <a:t>Ministru kabineta noteikumi Nr. 455</a:t>
            </a:r>
            <a:endParaRPr lang="en-US" sz="2000" b="1" smtClean="0">
              <a:solidFill>
                <a:schemeClr val="tx1"/>
              </a:solidFill>
              <a:latin typeface="Times New Roman" pitchFamily="18" charset="0"/>
              <a:cs typeface="Times New Roman" pitchFamily="18" charset="0"/>
            </a:endParaRPr>
          </a:p>
        </p:txBody>
      </p:sp>
      <p:sp>
        <p:nvSpPr>
          <p:cNvPr id="14339" name="TextBox 3"/>
          <p:cNvSpPr txBox="1">
            <a:spLocks noChangeArrowheads="1"/>
          </p:cNvSpPr>
          <p:nvPr/>
        </p:nvSpPr>
        <p:spPr bwMode="auto">
          <a:xfrm>
            <a:off x="1781175" y="4645025"/>
            <a:ext cx="5638800" cy="522288"/>
          </a:xfrm>
          <a:prstGeom prst="rect">
            <a:avLst/>
          </a:prstGeom>
          <a:noFill/>
          <a:ln w="9525">
            <a:noFill/>
            <a:miter lim="800000"/>
            <a:headEnd/>
            <a:tailEnd/>
          </a:ln>
        </p:spPr>
        <p:txBody>
          <a:bodyPr>
            <a:spAutoFit/>
          </a:bodyPr>
          <a:lstStyle/>
          <a:p>
            <a:r>
              <a:rPr lang="lv-LV" sz="2800" b="1">
                <a:solidFill>
                  <a:srgbClr val="FF0000"/>
                </a:solidFill>
                <a:latin typeface="Times New Roman" pitchFamily="18" charset="0"/>
                <a:cs typeface="Times New Roman" pitchFamily="18" charset="0"/>
              </a:rPr>
              <a:t>Spēkā stājas 2015. gada 21. augustā</a:t>
            </a:r>
            <a:endParaRPr lang="en-US" sz="2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lv-LV" b="1" dirty="0" smtClean="0">
                <a:latin typeface="Times New Roman" panose="02020603050405020304" pitchFamily="18" charset="0"/>
                <a:cs typeface="Times New Roman" panose="02020603050405020304" pitchFamily="18" charset="0"/>
              </a:rPr>
              <a:t>Atbalstu saņemšanas nosacījumi apakšpasākumā «Ieguldījumi meža ekosistēmu noturības un ekoloģiskās vērtības uzlabošanai»</a:t>
            </a:r>
            <a:endParaRPr lang="lv-LV"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lv-LV"/>
          </a:p>
        </p:txBody>
      </p:sp>
      <p:pic>
        <p:nvPicPr>
          <p:cNvPr id="32771" name="Picture 2" descr="http://www.mezaavize.lv/wp-content/uploads/2014/10/D8D1064_cv.jpg"/>
          <p:cNvPicPr>
            <a:picLocks noChangeAspect="1" noChangeArrowheads="1"/>
          </p:cNvPicPr>
          <p:nvPr/>
        </p:nvPicPr>
        <p:blipFill>
          <a:blip r:embed="rId2"/>
          <a:srcRect/>
          <a:stretch>
            <a:fillRect/>
          </a:stretch>
        </p:blipFill>
        <p:spPr bwMode="auto">
          <a:xfrm>
            <a:off x="2771775" y="3933825"/>
            <a:ext cx="3767138"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lv-LV" b="1" dirty="0">
                <a:latin typeface="Times New Roman" panose="02020603050405020304" pitchFamily="18" charset="0"/>
                <a:cs typeface="Times New Roman" panose="02020603050405020304" pitchFamily="18" charset="0"/>
              </a:rPr>
              <a:t>Pasākumā tiek atbalstītas šādas aktivitātes:</a:t>
            </a:r>
          </a:p>
        </p:txBody>
      </p:sp>
      <p:sp>
        <p:nvSpPr>
          <p:cNvPr id="33794" name="Content Placeholder 2"/>
          <p:cNvSpPr>
            <a:spLocks noGrp="1"/>
          </p:cNvSpPr>
          <p:nvPr>
            <p:ph idx="1"/>
          </p:nvPr>
        </p:nvSpPr>
        <p:spPr/>
        <p:txBody>
          <a:bodyPr/>
          <a:lstStyle/>
          <a:p>
            <a:pPr eaLnBrk="1" hangingPunct="1"/>
            <a:r>
              <a:rPr lang="lv-LV" smtClean="0">
                <a:latin typeface="Times New Roman" pitchFamily="18" charset="0"/>
                <a:cs typeface="Times New Roman" pitchFamily="18" charset="0"/>
              </a:rPr>
              <a:t>Jaunaudžu retināšana un jaunaudžu retināšana ar atzarošanu;</a:t>
            </a:r>
          </a:p>
          <a:p>
            <a:pPr eaLnBrk="1" hangingPunct="1"/>
            <a:r>
              <a:rPr lang="lv-LV" smtClean="0">
                <a:latin typeface="Times New Roman" pitchFamily="18" charset="0"/>
                <a:cs typeface="Times New Roman" pitchFamily="18" charset="0"/>
              </a:rPr>
              <a:t>Neproduktīvu mežaudžu nomaiņa saskaņā ar normatīvajiem aktiem par koku ciršanu mežā;</a:t>
            </a:r>
          </a:p>
          <a:p>
            <a:pPr eaLnBrk="1" hangingPunct="1"/>
            <a:r>
              <a:rPr lang="lv-LV" smtClean="0">
                <a:latin typeface="Times New Roman" pitchFamily="18" charset="0"/>
                <a:cs typeface="Times New Roman" pitchFamily="18" charset="0"/>
              </a:rPr>
              <a:t>Valdošās koku sugas nomaiņa baltalkšņa sugu mežaudzēs no 30 gada vecuma vai blīgznas sugu mežaudzēs.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lv-LV" smtClean="0"/>
              <a:t>Jaunaudžu retināšana</a:t>
            </a:r>
          </a:p>
        </p:txBody>
      </p:sp>
      <p:sp>
        <p:nvSpPr>
          <p:cNvPr id="34818" name="Content Placeholder 2"/>
          <p:cNvSpPr>
            <a:spLocks noGrp="1"/>
          </p:cNvSpPr>
          <p:nvPr>
            <p:ph idx="1"/>
          </p:nvPr>
        </p:nvSpPr>
        <p:spPr/>
        <p:txBody>
          <a:bodyPr/>
          <a:lstStyle/>
          <a:p>
            <a:pPr eaLnBrk="1" hangingPunct="1">
              <a:lnSpc>
                <a:spcPct val="80000"/>
              </a:lnSpc>
            </a:pPr>
            <a:r>
              <a:rPr lang="lv-LV" sz="2500" smtClean="0"/>
              <a:t>Retināšana ir savlaicīga un mērķtiecīga mežaudzes kopšana, lai palielinātu mežaudzes noturību un pielāgošanās spējas iespējamām klimata pārmaiņām, kā arī nodrošinātu mežaudzes krājas pieaugumu un oglekļa uzkrājumu mežaudzē.</a:t>
            </a:r>
          </a:p>
          <a:p>
            <a:pPr eaLnBrk="1" hangingPunct="1">
              <a:lnSpc>
                <a:spcPct val="80000"/>
              </a:lnSpc>
            </a:pPr>
            <a:r>
              <a:rPr lang="lv-LV" sz="2500" smtClean="0"/>
              <a:t>Jaunaudzes retina līdz 10 gadu vecās baltalkšņu vai līdz 20 gadu vecās pārējo koku sugu mežaudzēs, kā arī vecākās jaunaudzēs, ja koku augstums nepārsniedz 10 metru.</a:t>
            </a:r>
          </a:p>
          <a:p>
            <a:pPr eaLnBrk="1" hangingPunct="1">
              <a:lnSpc>
                <a:spcPct val="80000"/>
              </a:lnSpc>
            </a:pPr>
            <a:r>
              <a:rPr lang="lv-LV" sz="2500" smtClean="0"/>
              <a:t>Jaunaudzes re</a:t>
            </a:r>
            <a:r>
              <a:rPr lang="lv-LV" sz="2500" smtClean="0">
                <a:latin typeface="Arial" charset="0"/>
              </a:rPr>
              <a:t>t</a:t>
            </a:r>
            <a:r>
              <a:rPr lang="lv-LV" sz="2500" smtClean="0"/>
              <a:t>inot ar atzarošanu, nākotnes kokus atzaro P, E, B un Oz jaunaudzēs, kuras atrodas tādos meža tipos kā lāns, damaksnis, vēris, gārša, slapjais damaksnis, slapjais vēris, slapjā gārša, šaurlapju ārenis, platlapju ārenis, šaurlapju kūdrenis un platlapju kūdrenis</a:t>
            </a:r>
            <a:r>
              <a:rPr lang="lv-LV" sz="2500" smtClean="0">
                <a:latin typeface="Arial" charset="0"/>
              </a:rPr>
              <a:t>,</a:t>
            </a:r>
            <a:r>
              <a:rPr lang="lv-LV" sz="2500" smtClean="0"/>
              <a:t> kurās atzarojamo </a:t>
            </a:r>
            <a:r>
              <a:rPr lang="lv-LV" sz="2500" u="sng" smtClean="0"/>
              <a:t>500 koku</a:t>
            </a:r>
            <a:r>
              <a:rPr lang="lv-LV" sz="2500" smtClean="0"/>
              <a:t> vidējais augstums ir vismaz 6 metri.</a:t>
            </a:r>
          </a:p>
          <a:p>
            <a:pPr eaLnBrk="1" hangingPunct="1">
              <a:lnSpc>
                <a:spcPct val="80000"/>
              </a:lnSpc>
            </a:pPr>
            <a:endParaRPr lang="lv-LV" sz="25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lv-LV" dirty="0" smtClean="0"/>
              <a:t>Atbalstu jaunaudžu retināšanai piešķir arī:</a:t>
            </a:r>
            <a:endParaRPr lang="en-US" dirty="0"/>
          </a:p>
        </p:txBody>
      </p:sp>
      <p:sp>
        <p:nvSpPr>
          <p:cNvPr id="35842" name="Content Placeholder 2"/>
          <p:cNvSpPr>
            <a:spLocks noGrp="1"/>
          </p:cNvSpPr>
          <p:nvPr>
            <p:ph idx="1"/>
          </p:nvPr>
        </p:nvSpPr>
        <p:spPr/>
        <p:txBody>
          <a:bodyPr/>
          <a:lstStyle/>
          <a:p>
            <a:pPr eaLnBrk="1" hangingPunct="1">
              <a:lnSpc>
                <a:spcPct val="80000"/>
              </a:lnSpc>
            </a:pPr>
            <a:r>
              <a:rPr lang="lv-LV" sz="2700" smtClean="0"/>
              <a:t>Līdz 10 metru augstas paaugas retināšanai zem mežaudzes vainaga klāja</a:t>
            </a:r>
            <a:r>
              <a:rPr lang="lv-LV" sz="2700" smtClean="0">
                <a:latin typeface="Arial" charset="0"/>
              </a:rPr>
              <a:t>,</a:t>
            </a:r>
            <a:r>
              <a:rPr lang="lv-LV" sz="2700" smtClean="0"/>
              <a:t> ja:</a:t>
            </a:r>
          </a:p>
          <a:p>
            <a:pPr eaLnBrk="1" hangingPunct="1">
              <a:lnSpc>
                <a:spcPct val="80000"/>
              </a:lnSpc>
              <a:buFont typeface="Wingdings" pitchFamily="2" charset="2"/>
              <a:buChar char="q"/>
            </a:pPr>
            <a:r>
              <a:rPr lang="lv-LV" sz="2700" smtClean="0"/>
              <a:t>mežaudzes šķērslaukuma vērtība ir lielāka par attiecīgās audzes kritisko šķērslaukumu, bet mazāka par minimālo šķērslaukumu,</a:t>
            </a:r>
          </a:p>
          <a:p>
            <a:pPr eaLnBrk="1" hangingPunct="1">
              <a:lnSpc>
                <a:spcPct val="80000"/>
              </a:lnSpc>
              <a:buFont typeface="Wingdings" pitchFamily="2" charset="2"/>
              <a:buChar char="q"/>
            </a:pPr>
            <a:r>
              <a:rPr lang="lv-LV" sz="2700" smtClean="0"/>
              <a:t>zem mežaudzes vainagu klāja augošo meža tipam atbilstošās koku sugas koku skaits atbilst mežaudzes kritērijiem saskaņā ar normatīvajiem aktiem par meža atjaunošanu, to vidējais augstums lapu kokiem ir sasniedzis 1 metru, bet skuju kokiem vismaz 0.5 m, kā arī mežaudzes platība atbilst kopjamas jaunaudzes kritērijiem.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lv-LV" b="1" dirty="0">
                <a:latin typeface="Times New Roman" panose="02020603050405020304" pitchFamily="18" charset="0"/>
                <a:cs typeface="Times New Roman" panose="02020603050405020304" pitchFamily="18" charset="0"/>
              </a:rPr>
              <a:t>Atbalstu jaunaudžu retināšanai piešķir </a:t>
            </a:r>
            <a:r>
              <a:rPr lang="lv-LV" b="1" dirty="0" smtClean="0">
                <a:latin typeface="Times New Roman" panose="02020603050405020304" pitchFamily="18" charset="0"/>
                <a:cs typeface="Times New Roman" panose="02020603050405020304" pitchFamily="18" charset="0"/>
              </a:rPr>
              <a:t>arī: (1)</a:t>
            </a:r>
            <a:endParaRPr lang="en-US" b="1" dirty="0">
              <a:latin typeface="Times New Roman" panose="02020603050405020304" pitchFamily="18" charset="0"/>
              <a:cs typeface="Times New Roman" panose="02020603050405020304" pitchFamily="18" charset="0"/>
            </a:endParaRPr>
          </a:p>
        </p:txBody>
      </p:sp>
      <p:sp>
        <p:nvSpPr>
          <p:cNvPr id="36866" name="Content Placeholder 2"/>
          <p:cNvSpPr>
            <a:spLocks noGrp="1"/>
          </p:cNvSpPr>
          <p:nvPr>
            <p:ph idx="1"/>
          </p:nvPr>
        </p:nvSpPr>
        <p:spPr/>
        <p:txBody>
          <a:bodyPr/>
          <a:lstStyle/>
          <a:p>
            <a:pPr eaLnBrk="1" hangingPunct="1"/>
            <a:r>
              <a:rPr lang="lv-LV" sz="2300" smtClean="0">
                <a:latin typeface="Times New Roman" pitchFamily="18" charset="0"/>
                <a:cs typeface="Times New Roman" pitchFamily="18" charset="0"/>
              </a:rPr>
              <a:t>Par pameža pārveidošanu teritorijās, kurās aizliegta kailcirte, ja:</a:t>
            </a:r>
          </a:p>
          <a:p>
            <a:pPr eaLnBrk="1" hangingPunct="1">
              <a:buFont typeface="Wingdings" pitchFamily="2" charset="2"/>
              <a:buChar char="q"/>
            </a:pPr>
            <a:r>
              <a:rPr lang="lv-LV" sz="2300" smtClean="0">
                <a:latin typeface="Times New Roman" pitchFamily="18" charset="0"/>
                <a:cs typeface="Times New Roman" pitchFamily="18" charset="0"/>
              </a:rPr>
              <a:t>Mežaudzes šķērslaukuma vērtība ir lielāka par attiecīgās audzes kritisko šķērslaukumu, bet mazāks par minimālo šķērslaukumu, tajā izveidojies biezs vai vidēji biezs pamežs</a:t>
            </a:r>
          </a:p>
          <a:p>
            <a:pPr eaLnBrk="1" hangingPunct="1">
              <a:buFont typeface="Wingdings" pitchFamily="2" charset="2"/>
              <a:buChar char="q"/>
            </a:pPr>
            <a:r>
              <a:rPr lang="lv-LV" sz="2300" smtClean="0">
                <a:latin typeface="Times New Roman" pitchFamily="18" charset="0"/>
                <a:cs typeface="Times New Roman" pitchFamily="18" charset="0"/>
              </a:rPr>
              <a:t>Ja nepieciešams, pēc pameža novākšanas veic meža dabiskās atjaunošanās veicināšanas pasākumus vai atjauno mežu stādot vai sējot, ja to pieļauj attiecīgās teritorijas aizsardzību un izmantošanu regulējoši normatīvie akti, tā, lai pēc pameža novākšanas zem mežaudzes vainagu klāja augošo meža tipam atbilstošās koku sugas koku skaits atbilst vismaz 1/3 no Meža atjaunošanas noteikumos noteiktā minimālā koku skaita</a:t>
            </a:r>
          </a:p>
          <a:p>
            <a:pPr eaLnBrk="1" hangingPunct="1">
              <a:buFont typeface="Wingdings" pitchFamily="2" charset="2"/>
              <a:buChar char="q"/>
            </a:pPr>
            <a:r>
              <a:rPr lang="lv-LV" sz="2300" smtClean="0">
                <a:latin typeface="Times New Roman" pitchFamily="18" charset="0"/>
                <a:cs typeface="Times New Roman" pitchFamily="18" charset="0"/>
              </a:rPr>
              <a:t>Pretendents plānošanas periodā var pretendēt uz atbalstu ne vairāk kā 15 hektāru platībā.</a:t>
            </a:r>
          </a:p>
          <a:p>
            <a:pPr eaLnBrk="1" hangingPunct="1">
              <a:buFont typeface="Arial" charset="0"/>
              <a:buNone/>
            </a:pPr>
            <a:endParaRPr lang="en-US" sz="23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lv-LV" b="1" smtClean="0">
                <a:latin typeface="Times New Roman" pitchFamily="18" charset="0"/>
                <a:cs typeface="Times New Roman" pitchFamily="18" charset="0"/>
              </a:rPr>
              <a:t>Pamežs</a:t>
            </a:r>
            <a:endParaRPr lang="en-US" b="1" smtClean="0">
              <a:latin typeface="Times New Roman" pitchFamily="18" charset="0"/>
              <a:cs typeface="Times New Roman" pitchFamily="18" charset="0"/>
            </a:endParaRPr>
          </a:p>
        </p:txBody>
      </p:sp>
      <p:sp>
        <p:nvSpPr>
          <p:cNvPr id="37890" name="Content Placeholder 2"/>
          <p:cNvSpPr>
            <a:spLocks noGrp="1"/>
          </p:cNvSpPr>
          <p:nvPr>
            <p:ph idx="1"/>
          </p:nvPr>
        </p:nvSpPr>
        <p:spPr/>
        <p:txBody>
          <a:bodyPr/>
          <a:lstStyle/>
          <a:p>
            <a:pPr eaLnBrk="1" hangingPunct="1"/>
            <a:r>
              <a:rPr lang="lv-LV" smtClean="0">
                <a:latin typeface="Times New Roman" pitchFamily="18" charset="0"/>
                <a:cs typeface="Times New Roman" pitchFamily="18" charset="0"/>
              </a:rPr>
              <a:t>Par pamežu šo noteikumu izpratnē uzskata krūmus un augšanā atpalikušos bērzus un baltalkšņus, apses un vītolu ģints kokus, kuri nevar veidot mežaudzi.</a:t>
            </a:r>
          </a:p>
          <a:p>
            <a:pPr eaLnBrk="1" hangingPunct="1"/>
            <a:r>
              <a:rPr lang="lv-LV" smtClean="0">
                <a:latin typeface="Times New Roman" pitchFamily="18" charset="0"/>
                <a:cs typeface="Times New Roman" pitchFamily="18" charset="0"/>
              </a:rPr>
              <a:t>Pameža biezību nosaka izvērtējot pamežu raksturojošos parametrus, bet nepieciešamības gadījumā pameža uzskaiti var veikt, ierīkojot parauglaukumus.</a:t>
            </a:r>
            <a:endParaRPr lang="en-US" smtClean="0">
              <a:latin typeface="Times New Roman" pitchFamily="18" charset="0"/>
              <a:cs typeface="Times New Roman" pitchFamily="18" charset="0"/>
            </a:endParaRPr>
          </a:p>
        </p:txBody>
      </p:sp>
      <p:pic>
        <p:nvPicPr>
          <p:cNvPr id="37891" name="Picture 2" descr="http://ilga.cs.llu.lv/uploads/Image/mezu%20dienas/rudens-mezs-un-pelkes-01.jpg"/>
          <p:cNvPicPr>
            <a:picLocks noChangeAspect="1" noChangeArrowheads="1"/>
          </p:cNvPicPr>
          <p:nvPr/>
        </p:nvPicPr>
        <p:blipFill>
          <a:blip r:embed="rId2"/>
          <a:srcRect/>
          <a:stretch>
            <a:fillRect/>
          </a:stretch>
        </p:blipFill>
        <p:spPr bwMode="auto">
          <a:xfrm>
            <a:off x="4648200" y="4678363"/>
            <a:ext cx="2809875" cy="209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lv-LV" b="1" dirty="0" smtClean="0">
                <a:latin typeface="Times New Roman" panose="02020603050405020304" pitchFamily="18" charset="0"/>
                <a:cs typeface="Times New Roman" panose="02020603050405020304" pitchFamily="18" charset="0"/>
              </a:rPr>
              <a:t>Atbalsta saņemšana piecu gadu periodā</a:t>
            </a:r>
            <a:endParaRPr lang="lv-LV" b="1" dirty="0">
              <a:latin typeface="Times New Roman" panose="02020603050405020304" pitchFamily="18" charset="0"/>
              <a:cs typeface="Times New Roman" panose="02020603050405020304" pitchFamily="18" charset="0"/>
            </a:endParaRPr>
          </a:p>
        </p:txBody>
      </p:sp>
      <p:sp>
        <p:nvSpPr>
          <p:cNvPr id="38914" name="Content Placeholder 2"/>
          <p:cNvSpPr>
            <a:spLocks noGrp="1"/>
          </p:cNvSpPr>
          <p:nvPr>
            <p:ph idx="1"/>
          </p:nvPr>
        </p:nvSpPr>
        <p:spPr/>
        <p:txBody>
          <a:bodyPr/>
          <a:lstStyle/>
          <a:p>
            <a:pPr eaLnBrk="1" hangingPunct="1"/>
            <a:r>
              <a:rPr lang="lv-LV" smtClean="0">
                <a:latin typeface="Times New Roman" pitchFamily="18" charset="0"/>
                <a:cs typeface="Times New Roman" pitchFamily="18" charset="0"/>
              </a:rPr>
              <a:t>Par jaunaudžu retināšanu – ne vairāk kā divas reizes </a:t>
            </a:r>
          </a:p>
          <a:p>
            <a:pPr eaLnBrk="1" hangingPunct="1"/>
            <a:r>
              <a:rPr lang="lv-LV" smtClean="0">
                <a:latin typeface="Times New Roman" pitchFamily="18" charset="0"/>
                <a:cs typeface="Times New Roman" pitchFamily="18" charset="0"/>
              </a:rPr>
              <a:t>Par jaunaudžu retināšanu un atzarošanu – vienu reizi</a:t>
            </a:r>
          </a:p>
          <a:p>
            <a:pPr eaLnBrk="1" hangingPunct="1"/>
            <a:r>
              <a:rPr lang="lv-LV" smtClean="0">
                <a:latin typeface="Times New Roman" pitchFamily="18" charset="0"/>
                <a:cs typeface="Times New Roman" pitchFamily="18" charset="0"/>
              </a:rPr>
              <a:t>Par paaugas retināšanu – vienu reizi</a:t>
            </a:r>
          </a:p>
          <a:p>
            <a:pPr eaLnBrk="1" hangingPunct="1"/>
            <a:r>
              <a:rPr lang="lv-LV" smtClean="0">
                <a:latin typeface="Times New Roman" pitchFamily="18" charset="0"/>
                <a:cs typeface="Times New Roman" pitchFamily="18" charset="0"/>
              </a:rPr>
              <a:t>Par pameža pārveidošanu – vienu reizi</a:t>
            </a:r>
          </a:p>
        </p:txBody>
      </p:sp>
      <p:pic>
        <p:nvPicPr>
          <p:cNvPr id="38915" name="Picture 2" descr="http://m.c.lnkd.licdn.com/mpr/mpr/p/8/005/06c/1d3/070ec60.jpg"/>
          <p:cNvPicPr>
            <a:picLocks noChangeAspect="1" noChangeArrowheads="1"/>
          </p:cNvPicPr>
          <p:nvPr/>
        </p:nvPicPr>
        <p:blipFill>
          <a:blip r:embed="rId2"/>
          <a:srcRect/>
          <a:stretch>
            <a:fillRect/>
          </a:stretch>
        </p:blipFill>
        <p:spPr bwMode="auto">
          <a:xfrm>
            <a:off x="3201988" y="4821238"/>
            <a:ext cx="2335212"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pPr eaLnBrk="1" hangingPunct="1"/>
            <a:r>
              <a:rPr lang="lv-LV" b="1" smtClean="0">
                <a:latin typeface="Times New Roman" pitchFamily="18" charset="0"/>
                <a:cs typeface="Times New Roman" pitchFamily="18" charset="0"/>
              </a:rPr>
              <a:t>Mežaudžu nomaiņa</a:t>
            </a:r>
          </a:p>
        </p:txBody>
      </p:sp>
      <p:sp>
        <p:nvSpPr>
          <p:cNvPr id="39938" name="Rectangle 3"/>
          <p:cNvSpPr>
            <a:spLocks noGrp="1"/>
          </p:cNvSpPr>
          <p:nvPr>
            <p:ph type="body" idx="1"/>
          </p:nvPr>
        </p:nvSpPr>
        <p:spPr/>
        <p:txBody>
          <a:bodyPr/>
          <a:lstStyle/>
          <a:p>
            <a:pPr eaLnBrk="1" hangingPunct="1"/>
            <a:r>
              <a:rPr lang="lv-LV" smtClean="0">
                <a:latin typeface="Arial" charset="0"/>
              </a:rPr>
              <a:t>Neproduktīvu mežaudžu nomaiņa saskaņā ar Koku ciršanas noteikumiem</a:t>
            </a:r>
          </a:p>
          <a:p>
            <a:pPr eaLnBrk="1" hangingPunct="1"/>
            <a:r>
              <a:rPr lang="lv-LV" smtClean="0">
                <a:latin typeface="Arial" charset="0"/>
              </a:rPr>
              <a:t>30 gadu sasniegušu Ba audžu un Bl audžu (jebkura vecuma) nomaiņa</a:t>
            </a:r>
          </a:p>
          <a:p>
            <a:pPr eaLnBrk="1" hangingPunct="1"/>
            <a:endParaRPr lang="lv-LV" smtClean="0">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pPr eaLnBrk="1" hangingPunct="1"/>
            <a:r>
              <a:rPr lang="lv-LV" smtClean="0">
                <a:latin typeface="Arial" charset="0"/>
              </a:rPr>
              <a:t>Neproduktīva mežaudze</a:t>
            </a:r>
          </a:p>
        </p:txBody>
      </p:sp>
      <p:sp>
        <p:nvSpPr>
          <p:cNvPr id="40962" name="Rectangle 3"/>
          <p:cNvSpPr>
            <a:spLocks noGrp="1"/>
          </p:cNvSpPr>
          <p:nvPr>
            <p:ph type="body" idx="1"/>
          </p:nvPr>
        </p:nvSpPr>
        <p:spPr/>
        <p:txBody>
          <a:bodyPr/>
          <a:lstStyle/>
          <a:p>
            <a:pPr eaLnBrk="1" hangingPunct="1"/>
            <a:r>
              <a:rPr lang="lv-LV" sz="2000" smtClean="0"/>
              <a:t>priežu, egļu vai bērzu mežaudzi, kurā pēc 40 gadu sasniegšanas apses, baltalkšņa, blīgznas un citu vītolu piemistrojums ir lielāks par 40 procentiem no kopējās mežaudzes krājas;</a:t>
            </a:r>
          </a:p>
          <a:p>
            <a:pPr eaLnBrk="1" hangingPunct="1"/>
            <a:r>
              <a:rPr lang="lv-LV" sz="2000" smtClean="0"/>
              <a:t>priežu mežaudzi, kurā pēc 70 gadu sasniegšanas bērza, baltalkšņa, blīgznas un citu vītolu piemistrojums ir lielāks par 40 procentiem no kopējās mežaudzes krājas</a:t>
            </a:r>
            <a:r>
              <a:rPr lang="lv-LV" sz="2800" smtClean="0"/>
              <a:t> </a:t>
            </a:r>
          </a:p>
          <a:p>
            <a:pPr eaLnBrk="1" hangingPunct="1"/>
            <a:r>
              <a:rPr lang="lv-LV" sz="2000" smtClean="0"/>
              <a:t>egļu mežaudzi 30 līdz 60 gadu vecumā ar vismaz 80 procentu egļu īpatsvaru no koksnes krājas, ja tā pārstājusi veidot koksnes pieaugumus (speciāla metodika, pēc kuras nosaka)</a:t>
            </a:r>
          </a:p>
          <a:p>
            <a:pPr eaLnBrk="1" hangingPunct="1"/>
            <a:r>
              <a:rPr lang="lv-LV" sz="2000" smtClean="0"/>
              <a:t>mežaudzi līdz sešu metru augstumam, kurā vairāk nekā 60 procentu koku ir meža dzīvnieku, kaitēkļu, stumbra vai sakņu slimību bojāti</a:t>
            </a:r>
            <a:r>
              <a:rPr lang="lv-LV" sz="2800" smtClean="0"/>
              <a:t> </a:t>
            </a:r>
          </a:p>
          <a:p>
            <a:pPr eaLnBrk="1" hangingPunct="1"/>
            <a:r>
              <a:rPr lang="lv-LV" sz="2000" smtClean="0"/>
              <a:t>galvenās cirtes vecumu vai caurmēru nesasniegušu</a:t>
            </a:r>
            <a:r>
              <a:rPr lang="lv-LV" sz="2800" smtClean="0"/>
              <a:t> </a:t>
            </a:r>
            <a:r>
              <a:rPr lang="lv-LV" sz="2000" smtClean="0"/>
              <a:t>retaini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lv-LV" b="1" smtClean="0">
                <a:latin typeface="Times New Roman" pitchFamily="18" charset="0"/>
                <a:cs typeface="Times New Roman" pitchFamily="18" charset="0"/>
              </a:rPr>
              <a:t>Mežaudžu nomaiņa</a:t>
            </a:r>
          </a:p>
        </p:txBody>
      </p:sp>
      <p:sp>
        <p:nvSpPr>
          <p:cNvPr id="41986" name="Content Placeholder 2"/>
          <p:cNvSpPr>
            <a:spLocks noGrp="1"/>
          </p:cNvSpPr>
          <p:nvPr>
            <p:ph idx="1"/>
          </p:nvPr>
        </p:nvSpPr>
        <p:spPr/>
        <p:txBody>
          <a:bodyPr/>
          <a:lstStyle/>
          <a:p>
            <a:pPr eaLnBrk="1" hangingPunct="1">
              <a:lnSpc>
                <a:spcPct val="80000"/>
              </a:lnSpc>
            </a:pPr>
            <a:r>
              <a:rPr lang="lv-LV" sz="2700" smtClean="0">
                <a:latin typeface="Times New Roman" pitchFamily="18" charset="0"/>
                <a:cs typeface="Times New Roman" pitchFamily="18" charset="0"/>
              </a:rPr>
              <a:t>Nomainot mežaudzi, vismaz piecus gadus saglabā vismaz </a:t>
            </a:r>
            <a:r>
              <a:rPr lang="lv-LV" sz="2700" b="1" smtClean="0">
                <a:latin typeface="Times New Roman" pitchFamily="18" charset="0"/>
                <a:cs typeface="Times New Roman" pitchFamily="18" charset="0"/>
              </a:rPr>
              <a:t>30 līdz 50 augtspējīgu koku uz hektāru</a:t>
            </a:r>
            <a:r>
              <a:rPr lang="lv-LV" sz="2700" smtClean="0">
                <a:latin typeface="Times New Roman" pitchFamily="18" charset="0"/>
                <a:cs typeface="Times New Roman" pitchFamily="18" charset="0"/>
              </a:rPr>
              <a:t> (mežaudzes šķērslaukums ir mazāks par kritisko). Priekšroku dod koku sugām ar garāku dzīves ciklu.</a:t>
            </a:r>
          </a:p>
          <a:p>
            <a:pPr eaLnBrk="1" hangingPunct="1">
              <a:lnSpc>
                <a:spcPct val="80000"/>
              </a:lnSpc>
            </a:pPr>
            <a:r>
              <a:rPr lang="lv-LV" sz="2700" smtClean="0">
                <a:latin typeface="Times New Roman" pitchFamily="18" charset="0"/>
                <a:cs typeface="Times New Roman" pitchFamily="18" charset="0"/>
              </a:rPr>
              <a:t>Veicot mežaudžu nomaiņu, lai atjaunotu īpaši aizsargājamo biotopu vai īpaši aizsargājamās sugas dzīvotni īpaši aizsargājamā dabas teritorijā vai mikroliegumā, pretendents plānam pievieno sugu un biotopu aizsardzības jomā sertificēta eksperta atzinumu, ka šajā platībā mežaudzes nomaiņa ir pieļaujama.</a:t>
            </a:r>
          </a:p>
          <a:p>
            <a:pPr eaLnBrk="1" hangingPunct="1">
              <a:lnSpc>
                <a:spcPct val="80000"/>
              </a:lnSpc>
            </a:pPr>
            <a:r>
              <a:rPr lang="lv-LV" sz="2700" b="1" smtClean="0">
                <a:latin typeface="Times New Roman" pitchFamily="18" charset="0"/>
                <a:cs typeface="Times New Roman" pitchFamily="18" charset="0"/>
              </a:rPr>
              <a:t>Atbalstu mežaudzes nomaiņai nepiešķir egļu tīraudžu veidošanai</a:t>
            </a:r>
            <a:r>
              <a:rPr lang="lv-LV" sz="270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lv-LV" sz="3600" b="1" dirty="0" smtClean="0">
                <a:latin typeface="Times New Roman" panose="02020603050405020304" pitchFamily="18" charset="0"/>
                <a:cs typeface="Times New Roman" panose="02020603050405020304" pitchFamily="18" charset="0"/>
              </a:rPr>
              <a:t>Pasākuma «Ieguldījumi meža platību paplašināšanā un mežu dzīvotspēju uzlabošana» apakšpasākumi</a:t>
            </a:r>
            <a:endParaRPr lang="lv-LV" sz="3600" b="1" dirty="0">
              <a:latin typeface="Times New Roman" panose="02020603050405020304" pitchFamily="18" charset="0"/>
              <a:cs typeface="Times New Roman" panose="02020603050405020304" pitchFamily="18" charset="0"/>
            </a:endParaRPr>
          </a:p>
        </p:txBody>
      </p:sp>
      <p:sp>
        <p:nvSpPr>
          <p:cNvPr id="15362" name="Content Placeholder 2"/>
          <p:cNvSpPr>
            <a:spLocks noGrp="1"/>
          </p:cNvSpPr>
          <p:nvPr>
            <p:ph idx="1"/>
          </p:nvPr>
        </p:nvSpPr>
        <p:spPr/>
        <p:txBody>
          <a:bodyPr/>
          <a:lstStyle/>
          <a:p>
            <a:pPr eaLnBrk="1" hangingPunct="1"/>
            <a:r>
              <a:rPr lang="lv-LV" smtClean="0">
                <a:latin typeface="Times New Roman" pitchFamily="18" charset="0"/>
                <a:cs typeface="Times New Roman" pitchFamily="18" charset="0"/>
              </a:rPr>
              <a:t>Meža ieaudzēšana</a:t>
            </a:r>
          </a:p>
          <a:p>
            <a:pPr eaLnBrk="1" hangingPunct="1"/>
            <a:r>
              <a:rPr lang="lv-LV" smtClean="0">
                <a:latin typeface="Times New Roman" pitchFamily="18" charset="0"/>
                <a:cs typeface="Times New Roman" pitchFamily="18" charset="0"/>
              </a:rPr>
              <a:t>Meža ugunsgrēkos un dabas katastrofās iznīcinātu mežaudžu atjaunošana</a:t>
            </a:r>
          </a:p>
          <a:p>
            <a:pPr eaLnBrk="1" hangingPunct="1"/>
            <a:r>
              <a:rPr lang="lv-LV" smtClean="0">
                <a:latin typeface="Times New Roman" pitchFamily="18" charset="0"/>
                <a:cs typeface="Times New Roman" pitchFamily="18" charset="0"/>
              </a:rPr>
              <a:t>Ieguldījumi meža ekosistēmu noturības un ekoloģiskās vērtības uzlabošana</a:t>
            </a:r>
          </a:p>
          <a:p>
            <a:pPr eaLnBrk="1" hangingPunct="1"/>
            <a:endParaRPr lang="lv-LV" smtClean="0">
              <a:latin typeface="Times New Roman" pitchFamily="18" charset="0"/>
              <a:cs typeface="Times New Roman" pitchFamily="18" charset="0"/>
            </a:endParaRPr>
          </a:p>
          <a:p>
            <a:pPr eaLnBrk="1" hangingPunct="1">
              <a:buFont typeface="Arial" charset="0"/>
              <a:buNone/>
            </a:pPr>
            <a:r>
              <a:rPr lang="lv-LV" smtClean="0">
                <a:solidFill>
                  <a:srgbClr val="FF0000"/>
                </a:solidFill>
                <a:latin typeface="Times New Roman" pitchFamily="18" charset="0"/>
                <a:cs typeface="Times New Roman" pitchFamily="18" charset="0"/>
              </a:rPr>
              <a:t>!!! Pasākuma īstenošanas vieta ir Latvijas</a:t>
            </a:r>
            <a:r>
              <a:rPr lang="lv-LV" u="sng" smtClean="0">
                <a:solidFill>
                  <a:srgbClr val="FF0000"/>
                </a:solidFill>
                <a:latin typeface="Times New Roman" pitchFamily="18" charset="0"/>
                <a:cs typeface="Times New Roman" pitchFamily="18" charset="0"/>
              </a:rPr>
              <a:t> lauku </a:t>
            </a:r>
            <a:r>
              <a:rPr lang="lv-LV" smtClean="0">
                <a:solidFill>
                  <a:srgbClr val="FF0000"/>
                </a:solidFill>
                <a:latin typeface="Times New Roman" pitchFamily="18" charset="0"/>
                <a:cs typeface="Times New Roman" pitchFamily="18" charset="0"/>
              </a:rPr>
              <a:t>teritorija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4"/>
          <p:cNvSpPr>
            <a:spLocks noGrp="1"/>
          </p:cNvSpPr>
          <p:nvPr>
            <p:ph type="title"/>
          </p:nvPr>
        </p:nvSpPr>
        <p:spPr/>
        <p:txBody>
          <a:bodyPr/>
          <a:lstStyle/>
          <a:p>
            <a:pPr eaLnBrk="1" hangingPunct="1"/>
            <a:r>
              <a:rPr lang="lv-LV" sz="3600" b="1" smtClean="0">
                <a:latin typeface="Times New Roman" pitchFamily="18" charset="0"/>
                <a:cs typeface="Times New Roman" pitchFamily="18" charset="0"/>
              </a:rPr>
              <a:t>Attiecināmās izmaksas</a:t>
            </a:r>
          </a:p>
        </p:txBody>
      </p:sp>
      <p:graphicFrame>
        <p:nvGraphicFramePr>
          <p:cNvPr id="7" name="Content Placeholder 6"/>
          <p:cNvGraphicFramePr>
            <a:graphicFrameLocks noGrp="1"/>
          </p:cNvGraphicFramePr>
          <p:nvPr>
            <p:ph idx="1"/>
          </p:nvPr>
        </p:nvGraphicFramePr>
        <p:xfrm>
          <a:off x="381000" y="1219200"/>
          <a:ext cx="8229600" cy="5483465"/>
        </p:xfrm>
        <a:graphic>
          <a:graphicData uri="http://schemas.openxmlformats.org/drawingml/2006/table">
            <a:tbl>
              <a:tblPr firstRow="1" bandRow="1">
                <a:tableStyleId>{5C22544A-7EE6-4342-B048-85BDC9FD1C3A}</a:tableStyleId>
              </a:tblPr>
              <a:tblGrid>
                <a:gridCol w="2514600"/>
                <a:gridCol w="1600200"/>
                <a:gridCol w="1676400"/>
                <a:gridCol w="2438400"/>
              </a:tblGrid>
              <a:tr h="750250">
                <a:tc rowSpan="2">
                  <a:txBody>
                    <a:bodyPr/>
                    <a:lstStyle/>
                    <a:p>
                      <a:pPr algn="ctr"/>
                      <a:endParaRPr lang="lv-LV" dirty="0" smtClean="0"/>
                    </a:p>
                    <a:p>
                      <a:pPr algn="ctr"/>
                      <a:r>
                        <a:rPr lang="lv-LV" dirty="0" smtClean="0"/>
                        <a:t>Atbalstāmā aktivitāte</a:t>
                      </a:r>
                      <a:endParaRPr lang="lv-LV" dirty="0"/>
                    </a:p>
                  </a:txBody>
                  <a:tcPr/>
                </a:tc>
                <a:tc gridSpan="2">
                  <a:txBody>
                    <a:bodyPr/>
                    <a:lstStyle/>
                    <a:p>
                      <a:pPr algn="ctr"/>
                      <a:r>
                        <a:rPr lang="lv-LV" dirty="0" smtClean="0"/>
                        <a:t>Attiecināmo izmaksu summa </a:t>
                      </a:r>
                      <a:r>
                        <a:rPr lang="lv-LV" dirty="0" err="1" smtClean="0"/>
                        <a:t>euro</a:t>
                      </a:r>
                      <a:r>
                        <a:rPr lang="lv-LV" dirty="0" smtClean="0"/>
                        <a:t> par hektāru</a:t>
                      </a:r>
                      <a:endParaRPr lang="lv-LV" dirty="0"/>
                    </a:p>
                  </a:txBody>
                  <a:tcPr/>
                </a:tc>
                <a:tc hMerge="1">
                  <a:txBody>
                    <a:bodyPr/>
                    <a:lstStyle/>
                    <a:p>
                      <a:endParaRPr lang="lv-LV" dirty="0"/>
                    </a:p>
                  </a:txBody>
                  <a:tcPr/>
                </a:tc>
                <a:tc rowSpan="2">
                  <a:txBody>
                    <a:bodyPr/>
                    <a:lstStyle/>
                    <a:p>
                      <a:pPr algn="ctr"/>
                      <a:r>
                        <a:rPr lang="lv-LV" dirty="0" smtClean="0"/>
                        <a:t> </a:t>
                      </a:r>
                    </a:p>
                    <a:p>
                      <a:pPr algn="ctr"/>
                      <a:r>
                        <a:rPr lang="lv-LV" dirty="0" smtClean="0"/>
                        <a:t>Atbalsta intensitāte %</a:t>
                      </a:r>
                      <a:endParaRPr lang="lv-LV" dirty="0"/>
                    </a:p>
                  </a:txBody>
                  <a:tcPr/>
                </a:tc>
              </a:tr>
              <a:tr h="700233">
                <a:tc vMerge="1">
                  <a:txBody>
                    <a:bodyPr/>
                    <a:lstStyle/>
                    <a:p>
                      <a:endParaRPr lang="lv-LV" dirty="0"/>
                    </a:p>
                  </a:txBody>
                  <a:tcPr/>
                </a:tc>
                <a:tc>
                  <a:txBody>
                    <a:bodyPr/>
                    <a:lstStyle/>
                    <a:p>
                      <a:pPr algn="ctr"/>
                      <a:r>
                        <a:rPr lang="lv-LV" dirty="0" smtClean="0"/>
                        <a:t>Par mežaudzes ierīkošanu</a:t>
                      </a:r>
                      <a:endParaRPr lang="lv-LV" dirty="0"/>
                    </a:p>
                  </a:txBody>
                  <a:tcPr/>
                </a:tc>
                <a:tc>
                  <a:txBody>
                    <a:bodyPr/>
                    <a:lstStyle/>
                    <a:p>
                      <a:pPr algn="ctr"/>
                      <a:r>
                        <a:rPr lang="lv-LV" dirty="0" smtClean="0"/>
                        <a:t>Par retināšanu</a:t>
                      </a:r>
                      <a:endParaRPr lang="lv-LV" dirty="0"/>
                    </a:p>
                  </a:txBody>
                  <a:tcPr/>
                </a:tc>
                <a:tc vMerge="1">
                  <a:txBody>
                    <a:bodyPr/>
                    <a:lstStyle/>
                    <a:p>
                      <a:endParaRPr lang="lv-LV"/>
                    </a:p>
                  </a:txBody>
                  <a:tcPr/>
                </a:tc>
              </a:tr>
              <a:tr h="466822">
                <a:tc gridSpan="4">
                  <a:txBody>
                    <a:bodyPr/>
                    <a:lstStyle/>
                    <a:p>
                      <a:pPr algn="ctr"/>
                      <a:r>
                        <a:rPr lang="lv-LV" dirty="0" smtClean="0"/>
                        <a:t>Ieguldījumi meža ekosistēmas noturības un ekoloģiskās vērtības uzlabošanai</a:t>
                      </a:r>
                      <a:endParaRPr lang="lv-LV" dirty="0"/>
                    </a:p>
                  </a:txBody>
                  <a:tcPr/>
                </a:tc>
                <a:tc hMerge="1">
                  <a:txBody>
                    <a:bodyPr/>
                    <a:lstStyle/>
                    <a:p>
                      <a:endParaRPr lang="lv-LV"/>
                    </a:p>
                  </a:txBody>
                  <a:tcPr/>
                </a:tc>
                <a:tc hMerge="1">
                  <a:txBody>
                    <a:bodyPr/>
                    <a:lstStyle/>
                    <a:p>
                      <a:endParaRPr lang="lv-LV" dirty="0"/>
                    </a:p>
                  </a:txBody>
                  <a:tcPr/>
                </a:tc>
                <a:tc hMerge="1">
                  <a:txBody>
                    <a:bodyPr/>
                    <a:lstStyle/>
                    <a:p>
                      <a:endParaRPr lang="lv-LV"/>
                    </a:p>
                  </a:txBody>
                  <a:tcPr/>
                </a:tc>
              </a:tr>
              <a:tr h="902095">
                <a:tc>
                  <a:txBody>
                    <a:bodyPr/>
                    <a:lstStyle/>
                    <a:p>
                      <a:pPr algn="ctr"/>
                      <a:r>
                        <a:rPr lang="lv-LV" sz="2000" dirty="0" smtClean="0"/>
                        <a:t>Jaunaudžu retināšana</a:t>
                      </a:r>
                      <a:endParaRPr lang="lv-LV" sz="2000" dirty="0"/>
                    </a:p>
                  </a:txBody>
                  <a:tcPr/>
                </a:tc>
                <a:tc>
                  <a:txBody>
                    <a:bodyPr/>
                    <a:lstStyle/>
                    <a:p>
                      <a:pPr algn="ctr"/>
                      <a:r>
                        <a:rPr lang="lv-LV" sz="2000" dirty="0" smtClean="0"/>
                        <a:t>-</a:t>
                      </a:r>
                      <a:endParaRPr lang="lv-LV" sz="2000" dirty="0"/>
                    </a:p>
                  </a:txBody>
                  <a:tcPr/>
                </a:tc>
                <a:tc>
                  <a:txBody>
                    <a:bodyPr/>
                    <a:lstStyle/>
                    <a:p>
                      <a:pPr algn="ctr"/>
                      <a:r>
                        <a:rPr lang="lv-LV" sz="2000" dirty="0" smtClean="0"/>
                        <a:t>440</a:t>
                      </a:r>
                      <a:endParaRPr lang="lv-LV" sz="2000" dirty="0"/>
                    </a:p>
                  </a:txBody>
                  <a:tcPr/>
                </a:tc>
                <a:tc>
                  <a:txBody>
                    <a:bodyPr/>
                    <a:lstStyle/>
                    <a:p>
                      <a:pPr algn="ctr"/>
                      <a:r>
                        <a:rPr lang="lv-LV" sz="2000" dirty="0" smtClean="0"/>
                        <a:t>70 mistraudzēm un priedēm</a:t>
                      </a:r>
                    </a:p>
                    <a:p>
                      <a:pPr algn="ctr"/>
                      <a:r>
                        <a:rPr lang="lv-LV" sz="2000" dirty="0" smtClean="0"/>
                        <a:t>60 pārējām</a:t>
                      </a:r>
                      <a:endParaRPr lang="lv-LV" sz="2000" dirty="0"/>
                    </a:p>
                  </a:txBody>
                  <a:tcPr/>
                </a:tc>
              </a:tr>
              <a:tr h="864829">
                <a:tc>
                  <a:txBody>
                    <a:bodyPr/>
                    <a:lstStyle/>
                    <a:p>
                      <a:pPr algn="ctr"/>
                      <a:r>
                        <a:rPr lang="lv-LV" sz="2000" dirty="0" smtClean="0"/>
                        <a:t>Jaunaudžu retināšana ar atzarošanu</a:t>
                      </a:r>
                      <a:endParaRPr lang="lv-LV" sz="2000" dirty="0"/>
                    </a:p>
                  </a:txBody>
                  <a:tcPr/>
                </a:tc>
                <a:tc>
                  <a:txBody>
                    <a:bodyPr/>
                    <a:lstStyle/>
                    <a:p>
                      <a:pPr algn="ctr"/>
                      <a:r>
                        <a:rPr lang="lv-LV" sz="2000" dirty="0" smtClean="0"/>
                        <a:t>-</a:t>
                      </a:r>
                      <a:endParaRPr lang="lv-LV" sz="2000" dirty="0"/>
                    </a:p>
                  </a:txBody>
                  <a:tcPr/>
                </a:tc>
                <a:tc>
                  <a:txBody>
                    <a:bodyPr/>
                    <a:lstStyle/>
                    <a:p>
                      <a:pPr algn="ctr"/>
                      <a:r>
                        <a:rPr lang="lv-LV" sz="2000" dirty="0" smtClean="0"/>
                        <a:t>613</a:t>
                      </a:r>
                      <a:endParaRPr lang="lv-LV" sz="2000" dirty="0"/>
                    </a:p>
                  </a:txBody>
                  <a:tcPr/>
                </a:tc>
                <a:tc>
                  <a:txBody>
                    <a:bodyPr/>
                    <a:lstStyle/>
                    <a:p>
                      <a:pPr algn="ctr"/>
                      <a:r>
                        <a:rPr lang="lv-LV" sz="2000" dirty="0" smtClean="0"/>
                        <a:t>70 mistraudzēm un priedēm</a:t>
                      </a:r>
                    </a:p>
                    <a:p>
                      <a:pPr algn="ctr"/>
                      <a:r>
                        <a:rPr lang="lv-LV" sz="2000" dirty="0" smtClean="0"/>
                        <a:t>60 pārējām</a:t>
                      </a:r>
                    </a:p>
                  </a:txBody>
                  <a:tcPr/>
                </a:tc>
              </a:tr>
              <a:tr h="1027866">
                <a:tc>
                  <a:txBody>
                    <a:bodyPr/>
                    <a:lstStyle/>
                    <a:p>
                      <a:pPr algn="ctr"/>
                      <a:r>
                        <a:rPr lang="lv-LV" sz="2000" dirty="0" smtClean="0"/>
                        <a:t>Neproduktīvas mežaudzes nomaiņa</a:t>
                      </a:r>
                    </a:p>
                    <a:p>
                      <a:pPr algn="ctr"/>
                      <a:r>
                        <a:rPr lang="lv-LV" sz="2000" dirty="0" smtClean="0"/>
                        <a:t>Valdošās koku sugas nomaiņa</a:t>
                      </a:r>
                      <a:endParaRPr lang="lv-LV" sz="2000" dirty="0"/>
                    </a:p>
                  </a:txBody>
                  <a:tcPr/>
                </a:tc>
                <a:tc>
                  <a:txBody>
                    <a:bodyPr/>
                    <a:lstStyle/>
                    <a:p>
                      <a:pPr algn="ctr"/>
                      <a:r>
                        <a:rPr lang="lv-LV" sz="2000" dirty="0" smtClean="0"/>
                        <a:t>993</a:t>
                      </a:r>
                    </a:p>
                    <a:p>
                      <a:pPr algn="ctr"/>
                      <a:endParaRPr lang="lv-LV" sz="2000" dirty="0" smtClean="0"/>
                    </a:p>
                    <a:p>
                      <a:pPr algn="ctr"/>
                      <a:r>
                        <a:rPr lang="lv-LV" sz="2000" dirty="0" smtClean="0"/>
                        <a:t>993</a:t>
                      </a:r>
                      <a:endParaRPr lang="lv-LV" sz="2000" dirty="0"/>
                    </a:p>
                  </a:txBody>
                  <a:tcPr/>
                </a:tc>
                <a:tc>
                  <a:txBody>
                    <a:bodyPr/>
                    <a:lstStyle/>
                    <a:p>
                      <a:pPr algn="ctr"/>
                      <a:r>
                        <a:rPr lang="lv-LV" sz="2000" dirty="0" smtClean="0"/>
                        <a:t>204</a:t>
                      </a:r>
                    </a:p>
                    <a:p>
                      <a:pPr algn="ctr"/>
                      <a:endParaRPr lang="lv-LV" sz="2000" dirty="0" smtClean="0"/>
                    </a:p>
                    <a:p>
                      <a:pPr algn="ctr"/>
                      <a:r>
                        <a:rPr lang="lv-LV" sz="2000" dirty="0" smtClean="0"/>
                        <a:t>307 </a:t>
                      </a:r>
                      <a:r>
                        <a:rPr lang="lv-LV" sz="1200" dirty="0" smtClean="0"/>
                        <a:t>(ja retināšana nepieciešama mežaudzes ierīkošanas gadā)</a:t>
                      </a:r>
                      <a:endParaRPr lang="lv-LV" sz="1200" dirty="0"/>
                    </a:p>
                  </a:txBody>
                  <a:tcPr/>
                </a:tc>
                <a:tc>
                  <a:txBody>
                    <a:bodyPr/>
                    <a:lstStyle/>
                    <a:p>
                      <a:pPr algn="ctr"/>
                      <a:r>
                        <a:rPr lang="lv-LV" sz="2000" dirty="0" smtClean="0"/>
                        <a:t>70 mistraudzēm</a:t>
                      </a:r>
                      <a:endParaRPr lang="lv-LV" sz="2000"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p:txBody>
          <a:bodyPr/>
          <a:lstStyle/>
          <a:p>
            <a:pPr eaLnBrk="1" hangingPunct="1"/>
            <a:r>
              <a:rPr lang="lv-LV" smtClean="0"/>
              <a:t>Reāli saņemamais atbalsta apjoms</a:t>
            </a:r>
          </a:p>
        </p:txBody>
      </p:sp>
      <p:sp>
        <p:nvSpPr>
          <p:cNvPr id="44034" name="Rectangle 3"/>
          <p:cNvSpPr>
            <a:spLocks noGrp="1"/>
          </p:cNvSpPr>
          <p:nvPr>
            <p:ph type="body" idx="1"/>
          </p:nvPr>
        </p:nvSpPr>
        <p:spPr/>
        <p:txBody>
          <a:bodyPr/>
          <a:lstStyle/>
          <a:p>
            <a:pPr eaLnBrk="1" hangingPunct="1"/>
            <a:r>
              <a:rPr lang="lv-LV" smtClean="0"/>
              <a:t>Jaunaudžu retināšana – 308 EUR mistraudzēm un P tīraudzēm nabadzīgajos meža tipos, kā arī paaugas retināšanai un pameža pārveidošanai </a:t>
            </a:r>
          </a:p>
          <a:p>
            <a:pPr eaLnBrk="1" hangingPunct="1">
              <a:buFont typeface="Arial" charset="0"/>
              <a:buNone/>
            </a:pPr>
            <a:r>
              <a:rPr lang="lv-LV" smtClean="0"/>
              <a:t>                                            -  264 EUR tīraudzēm</a:t>
            </a:r>
          </a:p>
          <a:p>
            <a:pPr eaLnBrk="1" hangingPunct="1">
              <a:buFontTx/>
              <a:buChar char="•"/>
            </a:pPr>
            <a:r>
              <a:rPr lang="lv-LV" smtClean="0"/>
              <a:t>Jaunaudžu retināšana ar atzarošanu</a:t>
            </a:r>
          </a:p>
          <a:p>
            <a:pPr eaLnBrk="1" hangingPunct="1">
              <a:buFontTx/>
              <a:buNone/>
            </a:pPr>
            <a:r>
              <a:rPr lang="lv-LV" smtClean="0"/>
              <a:t>                                       - 429,10 EUR mistraudzēm</a:t>
            </a:r>
          </a:p>
          <a:p>
            <a:pPr eaLnBrk="1" hangingPunct="1">
              <a:buFontTx/>
              <a:buNone/>
            </a:pPr>
            <a:r>
              <a:rPr lang="lv-LV" smtClean="0"/>
              <a:t>                                       - 367,8 EUR tīraudzēm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pPr eaLnBrk="1" hangingPunct="1"/>
            <a:r>
              <a:rPr lang="lv-LV" smtClean="0"/>
              <a:t>Reāli saņemamais atbalsta apjoms</a:t>
            </a:r>
          </a:p>
        </p:txBody>
      </p:sp>
      <p:sp>
        <p:nvSpPr>
          <p:cNvPr id="45058" name="Rectangle 3"/>
          <p:cNvSpPr>
            <a:spLocks noGrp="1"/>
          </p:cNvSpPr>
          <p:nvPr>
            <p:ph type="body" idx="1"/>
          </p:nvPr>
        </p:nvSpPr>
        <p:spPr/>
        <p:txBody>
          <a:bodyPr/>
          <a:lstStyle/>
          <a:p>
            <a:pPr eaLnBrk="1" hangingPunct="1">
              <a:buFont typeface="Arial" charset="0"/>
              <a:buNone/>
            </a:pPr>
            <a:r>
              <a:rPr lang="lv-LV" smtClean="0"/>
              <a:t>Mežaudžu nomaiņai</a:t>
            </a:r>
          </a:p>
          <a:p>
            <a:pPr eaLnBrk="1" hangingPunct="1">
              <a:buFontTx/>
              <a:buChar char="•"/>
            </a:pPr>
            <a:r>
              <a:rPr lang="lv-LV" smtClean="0"/>
              <a:t>Mežaudzes ierīkošanai (augsnes gatavošana, stādu iegāde, stādīšana) – 695,10 EUR</a:t>
            </a:r>
          </a:p>
          <a:p>
            <a:pPr eaLnBrk="1" hangingPunct="1">
              <a:buFontTx/>
              <a:buChar char="•"/>
            </a:pPr>
            <a:r>
              <a:rPr lang="lv-LV" smtClean="0"/>
              <a:t>Stādījumu retināšana (kopšana) – 142,80</a:t>
            </a:r>
          </a:p>
          <a:p>
            <a:pPr eaLnBrk="1" hangingPunct="1">
              <a:buFontTx/>
              <a:buChar char="•"/>
            </a:pPr>
            <a:r>
              <a:rPr lang="lv-LV" smtClean="0"/>
              <a:t>Auglīgajos meža tipos, kur kopšana nepieciešama jau ierīkošanas gadā – 214,90 EUR</a:t>
            </a:r>
          </a:p>
          <a:p>
            <a:pPr eaLnBrk="1" hangingPunct="1">
              <a:buFontTx/>
              <a:buChar char="•"/>
            </a:pPr>
            <a:endParaRPr lang="lv-LV" smtClean="0"/>
          </a:p>
          <a:p>
            <a:pPr eaLnBrk="1" hangingPunct="1">
              <a:buFontTx/>
              <a:buChar char="•"/>
            </a:pPr>
            <a:endParaRPr lang="lv-LV" smtClean="0"/>
          </a:p>
          <a:p>
            <a:pPr eaLnBrk="1" hangingPunct="1"/>
            <a:endParaRPr lang="lv-LV"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lv-LV" b="1" dirty="0" smtClean="0">
                <a:latin typeface="Times New Roman" panose="02020603050405020304" pitchFamily="18" charset="0"/>
                <a:cs typeface="Times New Roman" panose="02020603050405020304" pitchFamily="18" charset="0"/>
              </a:rPr>
              <a:t>Pieteikšanās un projekta iesniegumu vērtēšanas nosacījumi</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46083" name="Picture 2" descr="http://www.profinance.lv/wp-content/uploads/uznemumu-vertesana-restrukturizacija1.jpg"/>
          <p:cNvPicPr>
            <a:picLocks noChangeAspect="1" noChangeArrowheads="1"/>
          </p:cNvPicPr>
          <p:nvPr/>
        </p:nvPicPr>
        <p:blipFill>
          <a:blip r:embed="rId2"/>
          <a:srcRect/>
          <a:stretch>
            <a:fillRect/>
          </a:stretch>
        </p:blipFill>
        <p:spPr bwMode="auto">
          <a:xfrm>
            <a:off x="1905000" y="3886200"/>
            <a:ext cx="525780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lv-LV" b="1" smtClean="0">
                <a:latin typeface="Times New Roman" pitchFamily="18" charset="0"/>
                <a:cs typeface="Times New Roman" pitchFamily="18" charset="0"/>
              </a:rPr>
              <a:t>Kādi dokumenti jāiesniedz</a:t>
            </a:r>
            <a:endParaRPr lang="en-US" b="1" smtClean="0">
              <a:latin typeface="Times New Roman" pitchFamily="18" charset="0"/>
              <a:cs typeface="Times New Roman" pitchFamily="18" charset="0"/>
            </a:endParaRPr>
          </a:p>
        </p:txBody>
      </p:sp>
      <p:sp>
        <p:nvSpPr>
          <p:cNvPr id="47106" name="Content Placeholder 2"/>
          <p:cNvSpPr>
            <a:spLocks noGrp="1"/>
          </p:cNvSpPr>
          <p:nvPr>
            <p:ph idx="1"/>
          </p:nvPr>
        </p:nvSpPr>
        <p:spPr/>
        <p:txBody>
          <a:bodyPr/>
          <a:lstStyle/>
          <a:p>
            <a:pPr eaLnBrk="1" hangingPunct="1">
              <a:lnSpc>
                <a:spcPct val="80000"/>
              </a:lnSpc>
            </a:pPr>
            <a:r>
              <a:rPr lang="lv-LV" sz="2000" smtClean="0">
                <a:latin typeface="Times New Roman" pitchFamily="18" charset="0"/>
                <a:cs typeface="Times New Roman" pitchFamily="18" charset="0"/>
              </a:rPr>
              <a:t>Pretendents personīgi vai elektroniska dokumenta veidā atbilstoši normatīvajiem aktiem par elektronisko dokumentu noformēšanu LAD iesniedz:</a:t>
            </a:r>
          </a:p>
          <a:p>
            <a:pPr eaLnBrk="1" hangingPunct="1">
              <a:lnSpc>
                <a:spcPct val="80000"/>
              </a:lnSpc>
              <a:buFont typeface="Wingdings" pitchFamily="2" charset="2"/>
              <a:buChar char="q"/>
            </a:pPr>
            <a:r>
              <a:rPr lang="lv-LV" sz="2000" smtClean="0">
                <a:latin typeface="Times New Roman" pitchFamily="18" charset="0"/>
                <a:cs typeface="Times New Roman" pitchFamily="18" charset="0"/>
              </a:rPr>
              <a:t>projekta iesniegumu;</a:t>
            </a:r>
          </a:p>
          <a:p>
            <a:pPr eaLnBrk="1" hangingPunct="1">
              <a:lnSpc>
                <a:spcPct val="80000"/>
              </a:lnSpc>
              <a:buFont typeface="Wingdings" pitchFamily="2" charset="2"/>
              <a:buChar char="q"/>
            </a:pPr>
            <a:r>
              <a:rPr lang="lv-LV" sz="2000" smtClean="0">
                <a:latin typeface="Times New Roman" pitchFamily="18" charset="0"/>
                <a:cs typeface="Times New Roman" pitchFamily="18" charset="0"/>
              </a:rPr>
              <a:t>VMD ne agrāk </a:t>
            </a:r>
            <a:r>
              <a:rPr lang="lv-LV" sz="2000" u="sng" smtClean="0">
                <a:latin typeface="Times New Roman" pitchFamily="18" charset="0"/>
                <a:cs typeface="Times New Roman" pitchFamily="18" charset="0"/>
              </a:rPr>
              <a:t>kā gadu </a:t>
            </a:r>
            <a:r>
              <a:rPr lang="lv-LV" sz="2000" smtClean="0">
                <a:latin typeface="Times New Roman" pitchFamily="18" charset="0"/>
                <a:cs typeface="Times New Roman" pitchFamily="18" charset="0"/>
              </a:rPr>
              <a:t>pirms projektu iesnieguma iesniegšanas saskaņotu Meža apsaimniekošanas atbalsta pasākumu plānu;</a:t>
            </a:r>
          </a:p>
          <a:p>
            <a:pPr eaLnBrk="1" hangingPunct="1">
              <a:lnSpc>
                <a:spcPct val="80000"/>
              </a:lnSpc>
              <a:buFont typeface="Wingdings" pitchFamily="2" charset="2"/>
              <a:buChar char="q"/>
            </a:pPr>
            <a:r>
              <a:rPr lang="lv-LV" sz="2000" smtClean="0">
                <a:latin typeface="Times New Roman" pitchFamily="18" charset="0"/>
                <a:cs typeface="Times New Roman" pitchFamily="18" charset="0"/>
              </a:rPr>
              <a:t>pretendenta deklarāciju saskaņā ar normatīvajiem aktiem par kārtību, kādā piešķir valsts un ES atbalstu lauku un zivsaimniecības attīstībai;</a:t>
            </a:r>
          </a:p>
          <a:p>
            <a:pPr eaLnBrk="1" hangingPunct="1">
              <a:lnSpc>
                <a:spcPct val="80000"/>
              </a:lnSpc>
              <a:buFont typeface="Wingdings" pitchFamily="2" charset="2"/>
              <a:buChar char="q"/>
            </a:pPr>
            <a:r>
              <a:rPr lang="lv-LV" sz="2000" smtClean="0">
                <a:latin typeface="Times New Roman" pitchFamily="18" charset="0"/>
                <a:cs typeface="Times New Roman" pitchFamily="18" charset="0"/>
              </a:rPr>
              <a:t>Meža īpašnieku kooperatīva vai meža īpašnieku biedrības izziņu, kas izsniegta ne agrāk kā vienu mēnesi pirms projekta iesnieguma iesniegšanas;</a:t>
            </a:r>
          </a:p>
          <a:p>
            <a:pPr eaLnBrk="1" hangingPunct="1">
              <a:lnSpc>
                <a:spcPct val="80000"/>
              </a:lnSpc>
              <a:buFont typeface="Wingdings" pitchFamily="2" charset="2"/>
              <a:buChar char="q"/>
            </a:pPr>
            <a:r>
              <a:rPr lang="lv-LV" sz="2000" smtClean="0">
                <a:latin typeface="Times New Roman" pitchFamily="18" charset="0"/>
                <a:cs typeface="Times New Roman" pitchFamily="18" charset="0"/>
              </a:rPr>
              <a:t>Meža uzraudzības padomes vai Meža sertificēšanas shēmu veicināšanas sertifikāta kopiju, ja meža īpašums sertificēts atbilstoši ilgtspējīgas meža apsaimniekošanas sertifikācijas shēmai;</a:t>
            </a:r>
          </a:p>
          <a:p>
            <a:pPr eaLnBrk="1" hangingPunct="1">
              <a:lnSpc>
                <a:spcPct val="80000"/>
              </a:lnSpc>
              <a:buFont typeface="Wingdings" pitchFamily="2" charset="2"/>
              <a:buChar char="q"/>
            </a:pPr>
            <a:r>
              <a:rPr lang="lv-LV" sz="2000" smtClean="0">
                <a:latin typeface="Times New Roman" pitchFamily="18" charset="0"/>
                <a:cs typeface="Times New Roman" pitchFamily="18" charset="0"/>
              </a:rPr>
              <a:t>Dokumentu par zemes kvalitatīvo novērtējumu ballēs un erozijas pakāpi, ja pretendents ir sagatavojis šādu informāciju.</a:t>
            </a:r>
          </a:p>
          <a:p>
            <a:pPr eaLnBrk="1" hangingPunct="1">
              <a:lnSpc>
                <a:spcPct val="80000"/>
              </a:lnSpc>
              <a:buFont typeface="Wingdings" pitchFamily="2" charset="2"/>
              <a:buChar char="q"/>
            </a:pPr>
            <a:endParaRPr lang="lv-LV" sz="2000" smtClean="0"/>
          </a:p>
          <a:p>
            <a:pPr eaLnBrk="1" hangingPunct="1">
              <a:lnSpc>
                <a:spcPct val="80000"/>
              </a:lnSpc>
            </a:pPr>
            <a:endParaRPr lang="lv-LV" sz="2000" smtClean="0"/>
          </a:p>
          <a:p>
            <a:pPr eaLnBrk="1" hangingPunct="1">
              <a:lnSpc>
                <a:spcPct val="80000"/>
              </a:lnSpc>
            </a:pPr>
            <a:endParaRPr lang="en-US" sz="20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lv-LV" b="1" dirty="0" smtClean="0">
                <a:latin typeface="Times New Roman" panose="02020603050405020304" pitchFamily="18" charset="0"/>
                <a:cs typeface="Times New Roman" panose="02020603050405020304" pitchFamily="18" charset="0"/>
              </a:rPr>
              <a:t>Kas jāiesniedz pašvaldības kapitālsabiedrībai un pašvaldībai</a:t>
            </a:r>
            <a:endParaRPr lang="en-US" b="1" dirty="0">
              <a:latin typeface="Times New Roman" panose="02020603050405020304" pitchFamily="18" charset="0"/>
              <a:cs typeface="Times New Roman" panose="02020603050405020304" pitchFamily="18" charset="0"/>
            </a:endParaRPr>
          </a:p>
        </p:txBody>
      </p:sp>
      <p:sp>
        <p:nvSpPr>
          <p:cNvPr id="48130" name="Content Placeholder 2"/>
          <p:cNvSpPr>
            <a:spLocks noGrp="1"/>
          </p:cNvSpPr>
          <p:nvPr>
            <p:ph idx="1"/>
          </p:nvPr>
        </p:nvSpPr>
        <p:spPr/>
        <p:txBody>
          <a:bodyPr/>
          <a:lstStyle/>
          <a:p>
            <a:pPr eaLnBrk="1" hangingPunct="1"/>
            <a:r>
              <a:rPr lang="lv-LV" sz="2800" smtClean="0">
                <a:latin typeface="Times New Roman" pitchFamily="18" charset="0"/>
                <a:cs typeface="Times New Roman" pitchFamily="18" charset="0"/>
              </a:rPr>
              <a:t>Pašvaldības kapitālsabiedrība iesniedz kapitālsabiedrības valdes lēmumu par piedalīšanos projektā un informāciju par visām saistībām, kas attiecas un projekta īstenošanu, kopējām izmaksām un finansēšanas avotiem.</a:t>
            </a:r>
          </a:p>
          <a:p>
            <a:pPr eaLnBrk="1" hangingPunct="1"/>
            <a:r>
              <a:rPr lang="lv-LV" sz="2800" smtClean="0">
                <a:latin typeface="Times New Roman" pitchFamily="18" charset="0"/>
                <a:cs typeface="Times New Roman" pitchFamily="18" charset="0"/>
              </a:rPr>
              <a:t>Pašvaldība iesniedz pašvaldības lēmumu par piedalīšanos projektā un informāciju par visām saistībām, kas attiecas uz projekta īstenošanu, kopējām izmaksām un finansēšanas avotiem.</a:t>
            </a:r>
          </a:p>
          <a:p>
            <a:pPr eaLnBrk="1" hangingPunct="1"/>
            <a:endParaRPr lang="en-US"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lv-LV" b="1" smtClean="0">
                <a:latin typeface="Times New Roman" pitchFamily="18" charset="0"/>
                <a:cs typeface="Times New Roman" pitchFamily="18" charset="0"/>
              </a:rPr>
              <a:t>Projekta iesnieguma vērtēšana</a:t>
            </a:r>
            <a:endParaRPr lang="en-US" b="1" smtClean="0">
              <a:latin typeface="Times New Roman" pitchFamily="18" charset="0"/>
              <a:cs typeface="Times New Roman" pitchFamily="18" charset="0"/>
            </a:endParaRP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lv-LV" cap="small" dirty="0" smtClean="0">
                <a:latin typeface="Times New Roman" panose="02020603050405020304" pitchFamily="18" charset="0"/>
                <a:cs typeface="Times New Roman" panose="02020603050405020304" pitchFamily="18" charset="0"/>
              </a:rPr>
              <a:t>LAD </a:t>
            </a:r>
            <a:r>
              <a:rPr lang="lv-LV" dirty="0" smtClean="0">
                <a:latin typeface="Times New Roman" panose="02020603050405020304" pitchFamily="18" charset="0"/>
                <a:cs typeface="Times New Roman" panose="02020603050405020304" pitchFamily="18" charset="0"/>
              </a:rPr>
              <a:t>projekta iesniegumus izvērtē, ievērojot projektu atlases kritērijus, un sarindo dilstošā secībā atbilstoši projektu vērtējumā iegūto punktu summai.</a:t>
            </a:r>
          </a:p>
          <a:p>
            <a:pPr eaLnBrk="1" fontAlgn="auto" hangingPunct="1">
              <a:spcAft>
                <a:spcPts val="0"/>
              </a:spcAft>
              <a:buFont typeface="Arial" pitchFamily="34" charset="0"/>
              <a:buChar char="•"/>
              <a:defRPr/>
            </a:pPr>
            <a:r>
              <a:rPr lang="lv-LV" dirty="0" smtClean="0">
                <a:latin typeface="Times New Roman" panose="02020603050405020304" pitchFamily="18" charset="0"/>
                <a:cs typeface="Times New Roman" panose="02020603050405020304" pitchFamily="18" charset="0"/>
              </a:rPr>
              <a:t>Ja vērtēšanā iegūto punktu summa ir vienāda, priekšroka saņemt atbalstu ir pretendentam, kas projektu plāno īstenot pašvaldības teritorijā ar mazāku teritorijas indeksu atbilstoši normatīvajiem aktiem par teritorijas attīstības indeksu.</a:t>
            </a:r>
          </a:p>
          <a:p>
            <a:pPr eaLnBrk="1" fontAlgn="auto" hangingPunct="1">
              <a:spcAft>
                <a:spcPts val="0"/>
              </a:spcAft>
              <a:buFont typeface="Arial" pitchFamily="34" charset="0"/>
              <a:buChar char="•"/>
              <a:defRPr/>
            </a:pPr>
            <a:r>
              <a:rPr lang="lv-LV" dirty="0" smtClean="0">
                <a:latin typeface="Times New Roman" panose="02020603050405020304" pitchFamily="18" charset="0"/>
                <a:cs typeface="Times New Roman" panose="02020603050405020304" pitchFamily="18" charset="0"/>
              </a:rPr>
              <a:t>Ja projektu paredzēts īstenot vairāku pašvaldību teritorijās, ņem vērā tās pašvaldības teritorijas attīstības indeksu, kurā atrodas lielāka atbalsta pieteiktā platība.</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p:txBody>
          <a:bodyPr/>
          <a:lstStyle/>
          <a:p>
            <a:pPr eaLnBrk="1" hangingPunct="1"/>
            <a:r>
              <a:rPr lang="lv-LV" sz="4000" smtClean="0"/>
              <a:t>Projekta atlases kritēriji pasākumā “Meža ieaudzēšana” </a:t>
            </a:r>
            <a:r>
              <a:rPr lang="lv-LV" sz="2000" smtClean="0"/>
              <a:t>(punkti)</a:t>
            </a:r>
          </a:p>
        </p:txBody>
      </p:sp>
      <p:sp>
        <p:nvSpPr>
          <p:cNvPr id="50178" name="Rectangle 3"/>
          <p:cNvSpPr>
            <a:spLocks noGrp="1"/>
          </p:cNvSpPr>
          <p:nvPr>
            <p:ph type="body" idx="1"/>
          </p:nvPr>
        </p:nvSpPr>
        <p:spPr/>
        <p:txBody>
          <a:bodyPr/>
          <a:lstStyle/>
          <a:p>
            <a:pPr eaLnBrk="1" hangingPunct="1">
              <a:lnSpc>
                <a:spcPct val="90000"/>
              </a:lnSpc>
            </a:pPr>
            <a:r>
              <a:rPr lang="lv-LV" sz="2000" smtClean="0"/>
              <a:t>Meža ieaudzēšana  veikta erozijai pakļautā zemes vienībā – </a:t>
            </a:r>
            <a:r>
              <a:rPr lang="lv-LV" sz="2000" b="1" smtClean="0"/>
              <a:t>10</a:t>
            </a:r>
          </a:p>
          <a:p>
            <a:pPr eaLnBrk="1" hangingPunct="1">
              <a:lnSpc>
                <a:spcPct val="90000"/>
              </a:lnSpc>
            </a:pPr>
            <a:r>
              <a:rPr lang="lv-LV" sz="2000" smtClean="0"/>
              <a:t>Zemes novērt. ballēs līdz 10 ballēm – </a:t>
            </a:r>
            <a:r>
              <a:rPr lang="lv-LV" sz="2000" b="1" smtClean="0"/>
              <a:t>15</a:t>
            </a:r>
          </a:p>
          <a:p>
            <a:pPr eaLnBrk="1" hangingPunct="1">
              <a:lnSpc>
                <a:spcPct val="90000"/>
              </a:lnSpc>
              <a:buFont typeface="Arial" charset="0"/>
              <a:buNone/>
            </a:pPr>
            <a:r>
              <a:rPr lang="lv-LV" sz="2000" b="1" smtClean="0"/>
              <a:t>                                            </a:t>
            </a:r>
            <a:r>
              <a:rPr lang="lv-LV" sz="2000" smtClean="0"/>
              <a:t>11 – 20 balles</a:t>
            </a:r>
            <a:r>
              <a:rPr lang="lv-LV" sz="2000" b="1" smtClean="0"/>
              <a:t> - 10  </a:t>
            </a:r>
          </a:p>
          <a:p>
            <a:pPr eaLnBrk="1" hangingPunct="1">
              <a:lnSpc>
                <a:spcPct val="90000"/>
              </a:lnSpc>
              <a:buFont typeface="Arial" charset="0"/>
              <a:buNone/>
            </a:pPr>
            <a:r>
              <a:rPr lang="lv-LV" sz="2000" b="1" smtClean="0"/>
              <a:t>                                            </a:t>
            </a:r>
            <a:r>
              <a:rPr lang="lv-LV" sz="2000" smtClean="0"/>
              <a:t> 20 – 25 balles - </a:t>
            </a:r>
            <a:r>
              <a:rPr lang="lv-LV" sz="2000" b="1" smtClean="0"/>
              <a:t>5  </a:t>
            </a:r>
          </a:p>
          <a:p>
            <a:pPr eaLnBrk="1" hangingPunct="1">
              <a:lnSpc>
                <a:spcPct val="90000"/>
              </a:lnSpc>
              <a:buFontTx/>
              <a:buChar char="•"/>
            </a:pPr>
            <a:r>
              <a:rPr lang="lv-LV" sz="2000" smtClean="0"/>
              <a:t>Krūmāji vairāk nekā 50 % no platības – </a:t>
            </a:r>
            <a:r>
              <a:rPr lang="lv-LV" sz="2000" b="1" smtClean="0"/>
              <a:t>20</a:t>
            </a:r>
          </a:p>
          <a:p>
            <a:pPr eaLnBrk="1" hangingPunct="1">
              <a:lnSpc>
                <a:spcPct val="90000"/>
              </a:lnSpc>
              <a:buFontTx/>
              <a:buNone/>
            </a:pPr>
            <a:r>
              <a:rPr lang="lv-LV" sz="2000" smtClean="0"/>
              <a:t>                                līdz 50 % no platības -   </a:t>
            </a:r>
            <a:r>
              <a:rPr lang="lv-LV" sz="2000" b="1" smtClean="0"/>
              <a:t>10</a:t>
            </a:r>
            <a:r>
              <a:rPr lang="lv-LV" sz="2000" smtClean="0"/>
              <a:t>  </a:t>
            </a:r>
          </a:p>
          <a:p>
            <a:pPr eaLnBrk="1" hangingPunct="1">
              <a:lnSpc>
                <a:spcPct val="90000"/>
              </a:lnSpc>
              <a:buFontTx/>
              <a:buChar char="•"/>
            </a:pPr>
            <a:r>
              <a:rPr lang="lv-LV" sz="2000" smtClean="0"/>
              <a:t>Aizsargājamās teritorijās saskaņā ar dabas aizsardz. plānu - </a:t>
            </a:r>
            <a:r>
              <a:rPr lang="lv-LV" sz="2000" b="1" smtClean="0"/>
              <a:t>5</a:t>
            </a:r>
            <a:r>
              <a:rPr lang="lv-LV" sz="2000" smtClean="0"/>
              <a:t> </a:t>
            </a:r>
          </a:p>
          <a:p>
            <a:pPr eaLnBrk="1" hangingPunct="1">
              <a:lnSpc>
                <a:spcPct val="90000"/>
              </a:lnSpc>
              <a:buFontTx/>
              <a:buChar char="•"/>
            </a:pPr>
            <a:r>
              <a:rPr lang="lv-LV" sz="2000" smtClean="0"/>
              <a:t>Kooperatīva vai biedrības biedrs  (vismaz 3 g.) - </a:t>
            </a:r>
            <a:r>
              <a:rPr lang="lv-LV" sz="2000" b="1" smtClean="0"/>
              <a:t>10   </a:t>
            </a:r>
          </a:p>
          <a:p>
            <a:pPr eaLnBrk="1" hangingPunct="1">
              <a:lnSpc>
                <a:spcPct val="90000"/>
              </a:lnSpc>
              <a:buFontTx/>
              <a:buChar char="•"/>
            </a:pPr>
            <a:r>
              <a:rPr lang="lv-LV" sz="2000" smtClean="0"/>
              <a:t>Īpašumā mežs līdz 10 ha</a:t>
            </a:r>
            <a:r>
              <a:rPr lang="lv-LV" sz="2000" b="1" smtClean="0"/>
              <a:t> - </a:t>
            </a:r>
            <a:r>
              <a:rPr lang="lv-LV" sz="2000" smtClean="0"/>
              <a:t> </a:t>
            </a:r>
            <a:r>
              <a:rPr lang="lv-LV" sz="2000" b="1" smtClean="0"/>
              <a:t>15</a:t>
            </a:r>
            <a:endParaRPr lang="lv-LV" sz="2000" smtClean="0"/>
          </a:p>
          <a:p>
            <a:pPr eaLnBrk="1" hangingPunct="1">
              <a:lnSpc>
                <a:spcPct val="90000"/>
              </a:lnSpc>
              <a:buFontTx/>
              <a:buNone/>
            </a:pPr>
            <a:r>
              <a:rPr lang="lv-LV" sz="2000" smtClean="0"/>
              <a:t>                                10 – 50 ha - </a:t>
            </a:r>
            <a:r>
              <a:rPr lang="lv-LV" sz="2000" b="1" smtClean="0"/>
              <a:t>10</a:t>
            </a:r>
            <a:r>
              <a:rPr lang="lv-LV" sz="2000" smtClean="0"/>
              <a:t> </a:t>
            </a:r>
          </a:p>
          <a:p>
            <a:pPr eaLnBrk="1" hangingPunct="1">
              <a:lnSpc>
                <a:spcPct val="90000"/>
              </a:lnSpc>
              <a:buFontTx/>
              <a:buNone/>
            </a:pPr>
            <a:r>
              <a:rPr lang="lv-LV" sz="2000" smtClean="0"/>
              <a:t>                   </a:t>
            </a:r>
            <a:r>
              <a:rPr lang="lv-LV" b="1" smtClean="0">
                <a:solidFill>
                  <a:srgbClr val="FF3300"/>
                </a:solidFill>
              </a:rPr>
              <a:t>MINIMĀLAIS PUNKTU SKAITS, LAI PRETENDĒTU UZ PASĀKUMU , IR 30 PUNKTI.</a:t>
            </a:r>
            <a:endParaRPr lang="lv-LV" b="1"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p:txBody>
          <a:bodyPr/>
          <a:lstStyle/>
          <a:p>
            <a:pPr eaLnBrk="1" hangingPunct="1"/>
            <a:r>
              <a:rPr lang="lv-LV" sz="4000" smtClean="0"/>
              <a:t>Projekta atlases kritēriji retināšanai un audžu nomaiņai (punkti)</a:t>
            </a:r>
          </a:p>
        </p:txBody>
      </p:sp>
      <p:sp>
        <p:nvSpPr>
          <p:cNvPr id="51202" name="Rectangle 3"/>
          <p:cNvSpPr>
            <a:spLocks noGrp="1"/>
          </p:cNvSpPr>
          <p:nvPr>
            <p:ph type="body" idx="1"/>
          </p:nvPr>
        </p:nvSpPr>
        <p:spPr/>
        <p:txBody>
          <a:bodyPr/>
          <a:lstStyle/>
          <a:p>
            <a:pPr eaLnBrk="1" hangingPunct="1"/>
            <a:r>
              <a:rPr lang="lv-LV" sz="2000" smtClean="0"/>
              <a:t>Kooperatīva vai biedrības biedrs -</a:t>
            </a:r>
            <a:r>
              <a:rPr lang="lv-LV" sz="2000" b="1" smtClean="0"/>
              <a:t>10</a:t>
            </a:r>
          </a:p>
          <a:p>
            <a:pPr eaLnBrk="1" hangingPunct="1"/>
            <a:r>
              <a:rPr lang="lv-LV" sz="2000" smtClean="0"/>
              <a:t>Kops mākslīgi ierīkotu mežaudzi – </a:t>
            </a:r>
            <a:r>
              <a:rPr lang="lv-LV" sz="2000" b="1" smtClean="0"/>
              <a:t>15</a:t>
            </a:r>
            <a:endParaRPr lang="lv-LV" sz="2000" smtClean="0"/>
          </a:p>
          <a:p>
            <a:pPr eaLnBrk="1" hangingPunct="1"/>
            <a:r>
              <a:rPr lang="lv-LV" sz="2000" smtClean="0"/>
              <a:t>Ilgspējīgas meža apsaimniekošanas sertifikāts – </a:t>
            </a:r>
            <a:r>
              <a:rPr lang="lv-LV" sz="2000" b="1" smtClean="0"/>
              <a:t>10</a:t>
            </a:r>
            <a:endParaRPr lang="lv-LV" sz="2000" smtClean="0"/>
          </a:p>
          <a:p>
            <a:pPr eaLnBrk="1" hangingPunct="1"/>
            <a:r>
              <a:rPr lang="lv-LV" sz="2000" smtClean="0"/>
              <a:t>Paredzēta retināšana, koku sk. samazinot vismaz par 500 kokiem – </a:t>
            </a:r>
            <a:r>
              <a:rPr lang="lv-LV" sz="2000" b="1" smtClean="0"/>
              <a:t>25</a:t>
            </a:r>
          </a:p>
          <a:p>
            <a:pPr eaLnBrk="1" hangingPunct="1"/>
            <a:r>
              <a:rPr lang="lv-LV" sz="2000" smtClean="0"/>
              <a:t>Sugu nomaiņa – </a:t>
            </a:r>
            <a:r>
              <a:rPr lang="lv-LV" sz="2000" b="1" smtClean="0"/>
              <a:t>20</a:t>
            </a:r>
          </a:p>
          <a:p>
            <a:pPr eaLnBrk="1" hangingPunct="1"/>
            <a:r>
              <a:rPr lang="lv-LV" sz="2000" smtClean="0"/>
              <a:t>Īpašumā esošā meža platība  līdz 10 ha – </a:t>
            </a:r>
            <a:r>
              <a:rPr lang="lv-LV" sz="2000" b="1" smtClean="0"/>
              <a:t>15</a:t>
            </a:r>
            <a:endParaRPr lang="lv-LV" sz="2000" smtClean="0"/>
          </a:p>
          <a:p>
            <a:pPr eaLnBrk="1" hangingPunct="1">
              <a:buFont typeface="Arial" charset="0"/>
              <a:buNone/>
            </a:pPr>
            <a:r>
              <a:rPr lang="lv-LV" sz="2000" smtClean="0"/>
              <a:t>                                                         10 – 50 ha - </a:t>
            </a:r>
            <a:r>
              <a:rPr lang="lv-LV" sz="2000" b="1" smtClean="0"/>
              <a:t>10</a:t>
            </a:r>
            <a:r>
              <a:rPr lang="lv-LV" sz="2000" smtClean="0"/>
              <a:t> </a:t>
            </a:r>
          </a:p>
          <a:p>
            <a:pPr eaLnBrk="1" hangingPunct="1">
              <a:buFont typeface="Arial" charset="0"/>
              <a:buNone/>
            </a:pPr>
            <a:r>
              <a:rPr lang="lv-LV" b="1" smtClean="0">
                <a:solidFill>
                  <a:srgbClr val="FF3300"/>
                </a:solidFill>
              </a:rPr>
              <a:t>MINIMĀLAIS PUNKTU SKAITS, LAI PRETENDĒTU UZ PASĀKUMU , IR 30 PUNKTI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lv-LV" b="1" dirty="0" smtClean="0">
                <a:latin typeface="Times New Roman" panose="02020603050405020304" pitchFamily="18" charset="0"/>
                <a:cs typeface="Times New Roman" panose="02020603050405020304" pitchFamily="18" charset="0"/>
              </a:rPr>
              <a:t>Meža apsaimniekošanas atbalsta pasākuma plānu saturs un saskaņošanas kārtība</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pic>
        <p:nvPicPr>
          <p:cNvPr id="52227" name="Picture 2"/>
          <p:cNvPicPr>
            <a:picLocks noChangeAspect="1" noChangeArrowheads="1"/>
          </p:cNvPicPr>
          <p:nvPr/>
        </p:nvPicPr>
        <p:blipFill>
          <a:blip r:embed="rId2"/>
          <a:srcRect/>
          <a:stretch>
            <a:fillRect/>
          </a:stretch>
        </p:blipFill>
        <p:spPr bwMode="auto">
          <a:xfrm>
            <a:off x="3132138" y="3951288"/>
            <a:ext cx="3151187" cy="290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lv-LV" b="1" smtClean="0">
                <a:latin typeface="Times New Roman" pitchFamily="18" charset="0"/>
                <a:cs typeface="Times New Roman" pitchFamily="18" charset="0"/>
              </a:rPr>
              <a:t>Atbalsta pretendents</a:t>
            </a:r>
          </a:p>
        </p:txBody>
      </p:sp>
      <p:sp>
        <p:nvSpPr>
          <p:cNvPr id="16386" name="Content Placeholder 2"/>
          <p:cNvSpPr>
            <a:spLocks noGrp="1"/>
          </p:cNvSpPr>
          <p:nvPr>
            <p:ph idx="1"/>
          </p:nvPr>
        </p:nvSpPr>
        <p:spPr/>
        <p:txBody>
          <a:bodyPr/>
          <a:lstStyle/>
          <a:p>
            <a:pPr eaLnBrk="1" hangingPunct="1"/>
            <a:r>
              <a:rPr lang="lv-LV" smtClean="0">
                <a:latin typeface="Times New Roman" pitchFamily="18" charset="0"/>
                <a:cs typeface="Times New Roman" pitchFamily="18" charset="0"/>
              </a:rPr>
              <a:t>Apakšpasākumā «Meža ieaudzēšana» ir:</a:t>
            </a:r>
          </a:p>
          <a:p>
            <a:pPr eaLnBrk="1" hangingPunct="1">
              <a:buFont typeface="Wingdings" pitchFamily="2" charset="2"/>
              <a:buChar char="q"/>
            </a:pPr>
            <a:r>
              <a:rPr lang="lv-LV" smtClean="0">
                <a:latin typeface="Times New Roman" pitchFamily="18" charset="0"/>
                <a:cs typeface="Times New Roman" pitchFamily="18" charset="0"/>
              </a:rPr>
              <a:t>fiziska persona - zemes īpašnieks;</a:t>
            </a:r>
          </a:p>
          <a:p>
            <a:pPr eaLnBrk="1" hangingPunct="1">
              <a:buFont typeface="Wingdings" pitchFamily="2" charset="2"/>
              <a:buChar char="q"/>
            </a:pPr>
            <a:r>
              <a:rPr lang="lv-LV" smtClean="0">
                <a:latin typeface="Times New Roman" pitchFamily="18" charset="0"/>
                <a:cs typeface="Times New Roman" pitchFamily="18" charset="0"/>
              </a:rPr>
              <a:t>jurdiska persona, kuras pamatkapitālā ir       vismaz 50 % privātā kapitāla daļas un kura ir zemes īpašnieks.</a:t>
            </a:r>
          </a:p>
          <a:p>
            <a:pPr eaLnBrk="1" hangingPunct="1"/>
            <a:endParaRPr lang="lv-LV" smtClean="0"/>
          </a:p>
          <a:p>
            <a:pPr eaLnBrk="1" hangingPunct="1">
              <a:buFont typeface="Arial" charset="0"/>
              <a:buNone/>
            </a:pPr>
            <a:r>
              <a:rPr lang="lv-LV"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lv-LV" b="1" dirty="0" smtClean="0">
                <a:latin typeface="Times New Roman" panose="02020603050405020304" pitchFamily="18" charset="0"/>
                <a:cs typeface="Times New Roman" panose="02020603050405020304" pitchFamily="18" charset="0"/>
              </a:rPr>
              <a:t>Meža apsaimniekošanas atbalsta pasākuma plāns</a:t>
            </a:r>
            <a:endParaRPr lang="en-US" b="1" dirty="0">
              <a:latin typeface="Times New Roman" panose="02020603050405020304" pitchFamily="18" charset="0"/>
              <a:cs typeface="Times New Roman" panose="02020603050405020304" pitchFamily="18" charset="0"/>
            </a:endParaRPr>
          </a:p>
        </p:txBody>
      </p:sp>
      <p:sp>
        <p:nvSpPr>
          <p:cNvPr id="53250" name="Content Placeholder 2"/>
          <p:cNvSpPr>
            <a:spLocks noGrp="1"/>
          </p:cNvSpPr>
          <p:nvPr>
            <p:ph idx="1"/>
          </p:nvPr>
        </p:nvSpPr>
        <p:spPr/>
        <p:txBody>
          <a:bodyPr/>
          <a:lstStyle/>
          <a:p>
            <a:pPr eaLnBrk="1" hangingPunct="1"/>
            <a:r>
              <a:rPr lang="lv-LV" smtClean="0">
                <a:latin typeface="Times New Roman" pitchFamily="18" charset="0"/>
                <a:cs typeface="Times New Roman" pitchFamily="18" charset="0"/>
              </a:rPr>
              <a:t>Plāns ietver informāciju par vienu īpašumu</a:t>
            </a:r>
          </a:p>
          <a:p>
            <a:pPr eaLnBrk="1" hangingPunct="1"/>
            <a:r>
              <a:rPr lang="lv-LV" smtClean="0">
                <a:latin typeface="Times New Roman" pitchFamily="18" charset="0"/>
                <a:cs typeface="Times New Roman" pitchFamily="18" charset="0"/>
              </a:rPr>
              <a:t>Pretendents plānā var paredzēt vairāku apakšpasākumu īstenošanu</a:t>
            </a:r>
          </a:p>
          <a:p>
            <a:pPr eaLnBrk="1" hangingPunct="1"/>
            <a:r>
              <a:rPr lang="lv-LV" smtClean="0">
                <a:latin typeface="Times New Roman" pitchFamily="18" charset="0"/>
                <a:cs typeface="Times New Roman" pitchFamily="18" charset="0"/>
              </a:rPr>
              <a:t>Plānam pievieno meža zemju plāna vai zemes robežu plāna kopiju ar iezīmētu aktivitāšu īstenošanas platību</a:t>
            </a:r>
          </a:p>
          <a:p>
            <a:pPr eaLnBrk="1" hangingPunct="1"/>
            <a:r>
              <a:rPr lang="lv-LV" smtClean="0">
                <a:latin typeface="Times New Roman" pitchFamily="18" charset="0"/>
                <a:cs typeface="Times New Roman" pitchFamily="18" charset="0"/>
              </a:rPr>
              <a:t>Meža apsaimniekošanas atbalsta pasākuma plānu iesniedz VMD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lv-LV" b="1" smtClean="0">
                <a:latin typeface="Times New Roman" pitchFamily="18" charset="0"/>
                <a:cs typeface="Times New Roman" pitchFamily="18" charset="0"/>
              </a:rPr>
              <a:t>Plāna saskaņošana ar VMD</a:t>
            </a:r>
            <a:endParaRPr lang="en-US" b="1" smtClean="0">
              <a:latin typeface="Times New Roman" pitchFamily="18" charset="0"/>
              <a:cs typeface="Times New Roman" pitchFamily="18" charset="0"/>
            </a:endParaRPr>
          </a:p>
        </p:txBody>
      </p:sp>
      <p:sp>
        <p:nvSpPr>
          <p:cNvPr id="54274" name="Content Placeholder 2"/>
          <p:cNvSpPr>
            <a:spLocks noGrp="1"/>
          </p:cNvSpPr>
          <p:nvPr>
            <p:ph idx="1"/>
          </p:nvPr>
        </p:nvSpPr>
        <p:spPr/>
        <p:txBody>
          <a:bodyPr/>
          <a:lstStyle/>
          <a:p>
            <a:pPr eaLnBrk="1" hangingPunct="1">
              <a:lnSpc>
                <a:spcPct val="80000"/>
              </a:lnSpc>
            </a:pPr>
            <a:r>
              <a:rPr lang="lv-LV" sz="2500" smtClean="0">
                <a:latin typeface="Times New Roman" pitchFamily="18" charset="0"/>
                <a:cs typeface="Times New Roman" pitchFamily="18" charset="0"/>
              </a:rPr>
              <a:t>Ja iesniegtā informācija nav precīza vai plānotās darbības neatbilst meža atjaunošanas normatīvo aktu prasībām, VMD rakstiski pieprasa papildus informāciju. Pretendents 10 darbadienu laikā pēc pieprasījuma saņemšanas VMD iesniedz papildu informāciju.</a:t>
            </a:r>
          </a:p>
          <a:p>
            <a:pPr eaLnBrk="1" hangingPunct="1">
              <a:lnSpc>
                <a:spcPct val="80000"/>
              </a:lnSpc>
            </a:pPr>
            <a:r>
              <a:rPr lang="lv-LV" sz="2500" smtClean="0">
                <a:latin typeface="Times New Roman" pitchFamily="18" charset="0"/>
                <a:cs typeface="Times New Roman" pitchFamily="18" charset="0"/>
              </a:rPr>
              <a:t>VMD mēneša laikā pēc dokumentu saņemšanas pārbauda īpašumu dabā, pieņem lēmumu par plāna saskaņošanu, nesaskaņošanu vai noraidīšanu un informē par to pretendentu.</a:t>
            </a:r>
          </a:p>
          <a:p>
            <a:pPr eaLnBrk="1" hangingPunct="1">
              <a:lnSpc>
                <a:spcPct val="80000"/>
              </a:lnSpc>
            </a:pPr>
            <a:r>
              <a:rPr lang="lv-LV" sz="2500" smtClean="0">
                <a:latin typeface="Times New Roman" pitchFamily="18" charset="0"/>
                <a:cs typeface="Times New Roman" pitchFamily="18" charset="0"/>
              </a:rPr>
              <a:t>Izmaiņas plānā pretendents saskaņo ar VMD un mēneša laikā pēc saskaņošanas rakstiski iesniedz LAD plāna precizējumus, ja paredzēts mainīt ieaudzējamo koku sugu vai pasākumu izpildes termiņu vai tos abus.</a:t>
            </a:r>
            <a:endParaRPr lang="en-US" sz="25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a:lstStyle/>
          <a:p>
            <a:pPr eaLnBrk="1" hangingPunct="1"/>
            <a:r>
              <a:rPr lang="lv-LV" sz="4000" smtClean="0"/>
              <a:t/>
            </a:r>
            <a:br>
              <a:rPr lang="lv-LV" sz="4000" smtClean="0"/>
            </a:br>
            <a:r>
              <a:rPr lang="lv-LV" sz="4000" smtClean="0"/>
              <a:t>Jaunaudzes retināšanai VMD plānu saskaņo, ja</a:t>
            </a:r>
            <a:br>
              <a:rPr lang="lv-LV" sz="4000" smtClean="0"/>
            </a:br>
            <a:endParaRPr lang="lv-LV" sz="4000" smtClean="0"/>
          </a:p>
        </p:txBody>
      </p:sp>
      <p:sp>
        <p:nvSpPr>
          <p:cNvPr id="55298" name="Rectangle 3"/>
          <p:cNvSpPr>
            <a:spLocks noGrp="1"/>
          </p:cNvSpPr>
          <p:nvPr>
            <p:ph type="body" idx="1"/>
          </p:nvPr>
        </p:nvSpPr>
        <p:spPr/>
        <p:txBody>
          <a:bodyPr/>
          <a:lstStyle/>
          <a:p>
            <a:pPr eaLnBrk="1" hangingPunct="1"/>
            <a:r>
              <a:rPr lang="lv-LV" smtClean="0"/>
              <a:t>Līdz 2 m augstās audzēs ap kociņiem  vismaz 50 cm rādiusā nav atbrīvota augšanas telpa</a:t>
            </a:r>
          </a:p>
          <a:p>
            <a:pPr eaLnBrk="1" hangingPunct="1"/>
            <a:r>
              <a:rPr lang="lv-LV" smtClean="0"/>
              <a:t>Virs 2 m augstās audzēs uz 1 ha vismaz 500 kociņiem 2 m radiusā nav atbrīvota augšanas telpa</a:t>
            </a:r>
          </a:p>
          <a:p>
            <a:pPr eaLnBrk="1" hangingPunct="1"/>
            <a:r>
              <a:rPr lang="lv-LV" smtClean="0"/>
              <a:t>Virs 2 m audzēs koku skaitu plānots samazināt vismaz par 500 kociņiem uz 1 ha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pPr eaLnBrk="1" hangingPunct="1"/>
            <a:r>
              <a:rPr lang="lv-LV" sz="4000" smtClean="0"/>
              <a:t>Atbalsta piešķiršanas nosacījumi</a:t>
            </a:r>
            <a:br>
              <a:rPr lang="lv-LV" sz="4000" smtClean="0"/>
            </a:br>
            <a:r>
              <a:rPr lang="lv-LV" sz="4000" smtClean="0"/>
              <a:t>meža ieaudzēšanai</a:t>
            </a:r>
          </a:p>
        </p:txBody>
      </p:sp>
      <p:sp>
        <p:nvSpPr>
          <p:cNvPr id="56322" name="Rectangle 3"/>
          <p:cNvSpPr>
            <a:spLocks noGrp="1"/>
          </p:cNvSpPr>
          <p:nvPr>
            <p:ph type="body" idx="1"/>
          </p:nvPr>
        </p:nvSpPr>
        <p:spPr/>
        <p:txBody>
          <a:bodyPr/>
          <a:lstStyle/>
          <a:p>
            <a:pPr eaLnBrk="1" hangingPunct="1"/>
            <a:r>
              <a:rPr lang="lv-LV" smtClean="0"/>
              <a:t>Stādīšanai izmantots atbilstošs stādmateriāls</a:t>
            </a:r>
          </a:p>
          <a:p>
            <a:pPr eaLnBrk="1" hangingPunct="1"/>
            <a:r>
              <a:rPr lang="lv-LV" smtClean="0"/>
              <a:t>Meža ieaudzēšanā stādīto koku īpatsvars pārsniedz 50 % no kopējā</a:t>
            </a:r>
          </a:p>
          <a:p>
            <a:pPr eaLnBrk="1" hangingPunct="1"/>
            <a:r>
              <a:rPr lang="lv-LV" smtClean="0"/>
              <a:t>Mežaudze uzskatāma par ieaudzētu, ja tā atbilst Meža atjaunošanas noteikumu prasībām un </a:t>
            </a:r>
            <a:r>
              <a:rPr lang="lv-LV" u="sng" smtClean="0"/>
              <a:t>ir retināta</a:t>
            </a:r>
            <a:r>
              <a:rPr lang="lv-LV" smtClean="0"/>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pPr eaLnBrk="1" hangingPunct="1"/>
            <a:r>
              <a:rPr lang="lv-LV" sz="4000" smtClean="0"/>
              <a:t>Atbalsta saņemšanas nosacījumi retināšanai</a:t>
            </a:r>
          </a:p>
        </p:txBody>
      </p:sp>
      <p:sp>
        <p:nvSpPr>
          <p:cNvPr id="57346" name="Rectangle 3"/>
          <p:cNvSpPr>
            <a:spLocks noGrp="1"/>
          </p:cNvSpPr>
          <p:nvPr>
            <p:ph type="body" idx="1"/>
          </p:nvPr>
        </p:nvSpPr>
        <p:spPr/>
        <p:txBody>
          <a:bodyPr/>
          <a:lstStyle/>
          <a:p>
            <a:pPr eaLnBrk="1" hangingPunct="1">
              <a:lnSpc>
                <a:spcPct val="80000"/>
              </a:lnSpc>
            </a:pPr>
            <a:r>
              <a:rPr lang="lv-LV" sz="2800" smtClean="0"/>
              <a:t>Līdz 2 m jaunaudzēs ir atbrīvota augšanas telpa ap kociņiem</a:t>
            </a:r>
            <a:r>
              <a:rPr lang="lv-LV" sz="2800" smtClean="0">
                <a:latin typeface="Arial" charset="0"/>
              </a:rPr>
              <a:t> vismaz 50 cm radiusā</a:t>
            </a:r>
          </a:p>
          <a:p>
            <a:pPr eaLnBrk="1" hangingPunct="1">
              <a:lnSpc>
                <a:spcPct val="80000"/>
              </a:lnSpc>
            </a:pPr>
            <a:r>
              <a:rPr lang="lv-LV" sz="2800" smtClean="0"/>
              <a:t>Virs 2 m – izretinātā audze atbilst koptas audzes prasībām. </a:t>
            </a:r>
          </a:p>
          <a:p>
            <a:pPr eaLnBrk="1" hangingPunct="1">
              <a:lnSpc>
                <a:spcPct val="80000"/>
              </a:lnSpc>
            </a:pPr>
            <a:r>
              <a:rPr lang="lv-LV" sz="2800" smtClean="0"/>
              <a:t>Ja valdošā suga ir Ba, A, Vī vai Bl, koku sk. uz ha </a:t>
            </a:r>
          </a:p>
          <a:p>
            <a:pPr lvl="1" eaLnBrk="1" hangingPunct="1">
              <a:lnSpc>
                <a:spcPct val="80000"/>
              </a:lnSpc>
              <a:buFontTx/>
              <a:buChar char="o"/>
            </a:pPr>
            <a:r>
              <a:rPr lang="lv-LV" sz="2400" smtClean="0"/>
              <a:t>nav lielāks kā normālais koku sk. saskaņā ar noteikumiem par meža inventarizāciju (Vī un Bl tiek pielīdzināti A)</a:t>
            </a:r>
          </a:p>
          <a:p>
            <a:pPr lvl="1" eaLnBrk="1" hangingPunct="1">
              <a:lnSpc>
                <a:spcPct val="80000"/>
              </a:lnSpc>
              <a:buFontTx/>
              <a:buChar char="o"/>
            </a:pPr>
            <a:r>
              <a:rPr lang="lv-LV" sz="2400" smtClean="0"/>
              <a:t>nav mazāks par minimālo šķērlaukumu (pēc Koku ciršanas noteikumiem (Vī un Bl tiek pielīdzināti A)</a:t>
            </a:r>
          </a:p>
          <a:p>
            <a:pPr lvl="1" eaLnBrk="1" hangingPunct="1">
              <a:lnSpc>
                <a:spcPct val="80000"/>
              </a:lnSpc>
              <a:buFontTx/>
              <a:buChar char="o"/>
            </a:pPr>
            <a:r>
              <a:rPr lang="lv-LV" sz="2400" smtClean="0"/>
              <a:t>ja vid. audzes augstums pārsniedz 10 m, atbilst tādas audzes kopšanas kritērijiem, kuras augstums ir vismaz 10 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p:txBody>
          <a:bodyPr/>
          <a:lstStyle/>
          <a:p>
            <a:pPr eaLnBrk="1" hangingPunct="1"/>
            <a:r>
              <a:rPr lang="lv-LV" sz="4000" smtClean="0"/>
              <a:t>Atbalsta saņemšanas nosacījumi retināšanai</a:t>
            </a:r>
          </a:p>
        </p:txBody>
      </p:sp>
      <p:sp>
        <p:nvSpPr>
          <p:cNvPr id="58370" name="Rectangle 3"/>
          <p:cNvSpPr>
            <a:spLocks noGrp="1"/>
          </p:cNvSpPr>
          <p:nvPr>
            <p:ph type="body" idx="1"/>
          </p:nvPr>
        </p:nvSpPr>
        <p:spPr/>
        <p:txBody>
          <a:bodyPr/>
          <a:lstStyle/>
          <a:p>
            <a:pPr eaLnBrk="1" hangingPunct="1"/>
            <a:r>
              <a:rPr lang="lv-LV" smtClean="0"/>
              <a:t>Vienā hektārā ne mazāk kā 500 kokiem ir atbrīvota augšanas telpa vismaz 2 m radiusā</a:t>
            </a:r>
          </a:p>
          <a:p>
            <a:pPr eaLnBrk="1" hangingPunct="1"/>
            <a:r>
              <a:rPr lang="lv-LV" smtClean="0"/>
              <a:t>Atzarojot kokus, tie ir retināti un atzarota vismaz 1/3 koka augstuma</a:t>
            </a:r>
          </a:p>
          <a:p>
            <a:pPr eaLnBrk="1" hangingPunct="1"/>
            <a:r>
              <a:rPr lang="lv-LV" smtClean="0"/>
              <a:t>Retināto koku skaits atbilst plānā noteiktajam, ja tajā paredzēti atšķirīgi kopšanas kritēriji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pPr eaLnBrk="1" hangingPunct="1"/>
            <a:r>
              <a:rPr lang="lv-LV" sz="4000" smtClean="0"/>
              <a:t>Atbalsta saņemšanas nosacījumi retināšanai</a:t>
            </a:r>
          </a:p>
        </p:txBody>
      </p:sp>
      <p:sp>
        <p:nvSpPr>
          <p:cNvPr id="59394" name="Rectangle 3"/>
          <p:cNvSpPr>
            <a:spLocks noGrp="1"/>
          </p:cNvSpPr>
          <p:nvPr>
            <p:ph type="body" idx="1"/>
          </p:nvPr>
        </p:nvSpPr>
        <p:spPr/>
        <p:txBody>
          <a:bodyPr/>
          <a:lstStyle/>
          <a:p>
            <a:pPr eaLnBrk="1" hangingPunct="1"/>
            <a:r>
              <a:rPr lang="lv-LV" sz="2800" smtClean="0"/>
              <a:t>Veicot paaugas retināšanu, retinātās audzes platība sastāda vismaz 50 % no kopējās platības</a:t>
            </a:r>
          </a:p>
          <a:p>
            <a:pPr eaLnBrk="1" hangingPunct="1"/>
            <a:r>
              <a:rPr lang="lv-LV" sz="2800" smtClean="0"/>
              <a:t>Veicot pameža pārveidošanu, jaunizveidotās mežaudzes koku skaits nav mazāks par 1/3 no Meža atjaunošanas noteikumos noteiktā</a:t>
            </a:r>
          </a:p>
          <a:p>
            <a:pPr eaLnBrk="1" hangingPunct="1">
              <a:buFont typeface="Arial" charset="0"/>
              <a:buNone/>
            </a:pPr>
            <a:r>
              <a:rPr lang="lv-LV" sz="2800" b="1" smtClean="0">
                <a:solidFill>
                  <a:srgbClr val="FF3300"/>
                </a:solidFill>
              </a:rPr>
              <a:t>Atsevišķas neraksturīgas platības atļauts iekļaut atbalstāmajā platībā, ja tās nepārsniedz </a:t>
            </a:r>
            <a:r>
              <a:rPr lang="lv-LV" sz="2800" b="1" u="sng" smtClean="0">
                <a:solidFill>
                  <a:srgbClr val="FF3300"/>
                </a:solidFill>
              </a:rPr>
              <a:t>0,1 ha</a:t>
            </a:r>
            <a:r>
              <a:rPr lang="lv-LV" sz="2800" b="1" smtClean="0">
                <a:solidFill>
                  <a:srgbClr val="FF3300"/>
                </a:solidFill>
              </a:rPr>
              <a:t> un to kopējā platība neaizņem vairāk par </a:t>
            </a:r>
            <a:r>
              <a:rPr lang="lv-LV" sz="2800" b="1" u="sng" smtClean="0">
                <a:solidFill>
                  <a:srgbClr val="FF3300"/>
                </a:solidFill>
              </a:rPr>
              <a:t>10% no nogabala platības</a:t>
            </a:r>
            <a:r>
              <a:rPr lang="lv-LV" sz="2800" u="sng" smtClean="0">
                <a:solidFill>
                  <a:srgbClr val="FF3300"/>
                </a:solidFill>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p:txBody>
          <a:bodyPr/>
          <a:lstStyle/>
          <a:p>
            <a:pPr eaLnBrk="1" hangingPunct="1"/>
            <a:r>
              <a:rPr lang="lv-LV" smtClean="0"/>
              <a:t>Veikto darbību pārbaude</a:t>
            </a:r>
          </a:p>
        </p:txBody>
      </p:sp>
      <p:sp>
        <p:nvSpPr>
          <p:cNvPr id="60418" name="Rectangle 3"/>
          <p:cNvSpPr>
            <a:spLocks noGrp="1"/>
          </p:cNvSpPr>
          <p:nvPr>
            <p:ph type="body" idx="1"/>
          </p:nvPr>
        </p:nvSpPr>
        <p:spPr/>
        <p:txBody>
          <a:bodyPr/>
          <a:lstStyle/>
          <a:p>
            <a:pPr eaLnBrk="1" hangingPunct="1">
              <a:lnSpc>
                <a:spcPct val="90000"/>
              </a:lnSpc>
              <a:buFont typeface="Arial" charset="0"/>
              <a:buNone/>
            </a:pPr>
            <a:r>
              <a:rPr lang="lv-LV" smtClean="0"/>
              <a:t>Pēc darbu veikšanas pretendents iesniedz VMD </a:t>
            </a:r>
          </a:p>
          <a:p>
            <a:pPr eaLnBrk="1" hangingPunct="1">
              <a:lnSpc>
                <a:spcPct val="90000"/>
              </a:lnSpc>
            </a:pPr>
            <a:r>
              <a:rPr lang="lv-LV" smtClean="0"/>
              <a:t>pārskatu par projekta īstenošanas rezultātiem</a:t>
            </a:r>
          </a:p>
          <a:p>
            <a:pPr eaLnBrk="1" hangingPunct="1">
              <a:lnSpc>
                <a:spcPct val="90000"/>
              </a:lnSpc>
            </a:pPr>
            <a:r>
              <a:rPr lang="lv-LV" smtClean="0"/>
              <a:t>Stādu izcelsmi apliecinošus dokumentus, ja ticis stādīts</a:t>
            </a:r>
          </a:p>
          <a:p>
            <a:pPr eaLnBrk="1" hangingPunct="1">
              <a:lnSpc>
                <a:spcPct val="90000"/>
              </a:lnSpc>
            </a:pPr>
            <a:r>
              <a:rPr lang="lv-LV" smtClean="0"/>
              <a:t>Skici</a:t>
            </a:r>
          </a:p>
          <a:p>
            <a:pPr eaLnBrk="1" hangingPunct="1">
              <a:lnSpc>
                <a:spcPct val="90000"/>
              </a:lnSpc>
              <a:buFont typeface="Arial" charset="0"/>
              <a:buNone/>
            </a:pPr>
            <a:endParaRPr lang="lv-LV" smtClean="0"/>
          </a:p>
          <a:p>
            <a:pPr eaLnBrk="1" hangingPunct="1">
              <a:lnSpc>
                <a:spcPct val="90000"/>
              </a:lnSpc>
              <a:buFont typeface="Arial" charset="0"/>
              <a:buNone/>
            </a:pPr>
            <a:r>
              <a:rPr lang="lv-LV" smtClean="0"/>
              <a:t>Dabā “projekta platībām” ir skaidri redzamas iezīmētas ārējās robežas un veiktās darbības ir identificējamas.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p:txBody>
          <a:bodyPr/>
          <a:lstStyle/>
          <a:p>
            <a:pPr eaLnBrk="1" hangingPunct="1"/>
            <a:r>
              <a:rPr lang="lv-LV" smtClean="0"/>
              <a:t>Veikto darbību pārbaude</a:t>
            </a:r>
          </a:p>
        </p:txBody>
      </p:sp>
      <p:sp>
        <p:nvSpPr>
          <p:cNvPr id="61442" name="Rectangle 3"/>
          <p:cNvSpPr>
            <a:spLocks noGrp="1"/>
          </p:cNvSpPr>
          <p:nvPr>
            <p:ph type="body" idx="1"/>
          </p:nvPr>
        </p:nvSpPr>
        <p:spPr/>
        <p:txBody>
          <a:bodyPr/>
          <a:lstStyle/>
          <a:p>
            <a:pPr eaLnBrk="1" hangingPunct="1">
              <a:lnSpc>
                <a:spcPct val="90000"/>
              </a:lnSpc>
            </a:pPr>
            <a:r>
              <a:rPr lang="lv-LV" sz="2400" smtClean="0"/>
              <a:t>VMD veic platību uzmērīšanu. Pieļaujamā novirze tiek noteikta pēc formulas +/- 2,5 x P /10000, kur P ir platības perimetrs metros</a:t>
            </a:r>
          </a:p>
          <a:p>
            <a:pPr eaLnBrk="1" hangingPunct="1">
              <a:lnSpc>
                <a:spcPct val="90000"/>
              </a:lnSpc>
              <a:buFont typeface="Arial" charset="0"/>
              <a:buNone/>
            </a:pPr>
            <a:r>
              <a:rPr lang="lv-LV" sz="2400" smtClean="0"/>
              <a:t>(ja ir konfigurācija ir 100x100 m, tātad platība 1 ha, pieļaujamā novirze būs 0,1 ha)</a:t>
            </a:r>
          </a:p>
          <a:p>
            <a:pPr eaLnBrk="1" hangingPunct="1">
              <a:lnSpc>
                <a:spcPct val="90000"/>
              </a:lnSpc>
              <a:buFontTx/>
              <a:buChar char="•"/>
            </a:pPr>
            <a:r>
              <a:rPr lang="lv-LV" sz="2400" smtClean="0"/>
              <a:t>VMD pārbauda, vai situācija dabā atbilst pasākumu plānam</a:t>
            </a:r>
          </a:p>
          <a:p>
            <a:pPr eaLnBrk="1" hangingPunct="1">
              <a:lnSpc>
                <a:spcPct val="90000"/>
              </a:lnSpc>
              <a:buFontTx/>
              <a:buChar char="•"/>
            </a:pPr>
            <a:r>
              <a:rPr lang="lv-LV" sz="2400" smtClean="0"/>
              <a:t>Ja viss kārtībā, 1 eks. VMD nosūta LADam, 2. – atbalsta pretendentam</a:t>
            </a:r>
          </a:p>
          <a:p>
            <a:pPr eaLnBrk="1" hangingPunct="1">
              <a:lnSpc>
                <a:spcPct val="90000"/>
              </a:lnSpc>
              <a:buFontTx/>
              <a:buNone/>
            </a:pPr>
            <a:r>
              <a:rPr lang="lv-LV" sz="2400" b="1" smtClean="0"/>
              <a:t>LAD atbalstu izmaksā 30 darba dienu laikā pēc pārskata saņemšanas. </a:t>
            </a:r>
            <a:r>
              <a:rPr lang="lv-LV" sz="2400" b="1" u="sng" smtClean="0"/>
              <a:t>Nekādi citi dokumenti LADā nav jāiesniedz</a:t>
            </a:r>
            <a:r>
              <a:rPr lang="lv-LV" sz="2400" b="1" smtClean="0"/>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lv-LV" b="1" smtClean="0">
                <a:latin typeface="Times New Roman" pitchFamily="18" charset="0"/>
                <a:cs typeface="Times New Roman" pitchFamily="18" charset="0"/>
              </a:rPr>
              <a:t>Uzraudzība un kontrole</a:t>
            </a:r>
            <a:endParaRPr lang="en-US" smtClean="0"/>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lv-LV" dirty="0" smtClean="0">
                <a:latin typeface="Times New Roman" panose="02020603050405020304" pitchFamily="18" charset="0"/>
                <a:cs typeface="Times New Roman" panose="02020603050405020304" pitchFamily="18" charset="0"/>
              </a:rPr>
              <a:t>Piecus gadus pēc plānā norādītā projekta īstenošanas beigu termiņa VMD ir tiesības veikt ieaudzētās, retinātās vai atjaunotās mežaudzes pārbaudi dabā.</a:t>
            </a:r>
          </a:p>
          <a:p>
            <a:pPr eaLnBrk="1" fontAlgn="auto" hangingPunct="1">
              <a:spcAft>
                <a:spcPts val="0"/>
              </a:spcAft>
              <a:buFont typeface="Arial" pitchFamily="34" charset="0"/>
              <a:buChar char="•"/>
              <a:defRPr/>
            </a:pPr>
            <a:r>
              <a:rPr lang="lv-LV" dirty="0" smtClean="0">
                <a:latin typeface="Times New Roman" panose="02020603050405020304" pitchFamily="18" charset="0"/>
                <a:cs typeface="Times New Roman" panose="02020603050405020304" pitchFamily="18" charset="0"/>
              </a:rPr>
              <a:t>Ja, veicot ieaudzētās, retinātās vai atjaunotās mežaudzes pārbaudi projekta īstenošanas laikā vai piecu gadu laikā projekta īstenošanas, tiek konstatēts, ka ieaudzētās, retinātās vai atjaunotās sugas koku skaits ir mazāks par kritisko </a:t>
            </a:r>
            <a:r>
              <a:rPr lang="lv-LV" dirty="0" err="1" smtClean="0">
                <a:latin typeface="Times New Roman" panose="02020603050405020304" pitchFamily="18" charset="0"/>
                <a:cs typeface="Times New Roman" panose="02020603050405020304" pitchFamily="18" charset="0"/>
              </a:rPr>
              <a:t>šķērslaukumu</a:t>
            </a:r>
            <a:r>
              <a:rPr lang="lv-LV" dirty="0" smtClean="0">
                <a:latin typeface="Times New Roman" panose="02020603050405020304" pitchFamily="18" charset="0"/>
                <a:cs typeface="Times New Roman" panose="02020603050405020304" pitchFamily="18" charset="0"/>
              </a:rPr>
              <a:t>, atbalsta saņēmēja pienākums ir gada laikā pēc VMD lēmuma pieņemšanas par platības neatbilstību atbalsts saņemšanas nosacījumiem, papildināt koku skaitu vismaz līdz minimālajam skaitam vai atmaksāt saņemto atbalstu.</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lv-LV" b="1" smtClean="0">
                <a:latin typeface="Times New Roman" pitchFamily="18" charset="0"/>
                <a:cs typeface="Times New Roman" pitchFamily="18" charset="0"/>
              </a:rPr>
              <a:t>Atbalsta pretendents (1)</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lv-LV" dirty="0" smtClean="0">
                <a:latin typeface="Times New Roman" panose="02020603050405020304" pitchFamily="18" charset="0"/>
                <a:cs typeface="Times New Roman" panose="02020603050405020304" pitchFamily="18" charset="0"/>
              </a:rPr>
              <a:t>Apakšpasākumā «Ieguldījumi meža ekosistēmu noturības un ekoloģiskās vērtības uzlabošanai» un «Meža ugunsgrēkos un dabas katastrofās iznīcinātu mežaudžu atjaunošana» ir:</a:t>
            </a:r>
          </a:p>
          <a:p>
            <a:pPr eaLnBrk="1" fontAlgn="auto" hangingPunct="1">
              <a:spcAft>
                <a:spcPts val="0"/>
              </a:spcAft>
              <a:buFont typeface="Wingdings" panose="05000000000000000000" pitchFamily="2" charset="2"/>
              <a:buChar char="q"/>
              <a:defRPr/>
            </a:pPr>
            <a:r>
              <a:rPr lang="lv-LV" dirty="0">
                <a:latin typeface="Times New Roman" panose="02020603050405020304" pitchFamily="18" charset="0"/>
                <a:cs typeface="Times New Roman" panose="02020603050405020304" pitchFamily="18" charset="0"/>
              </a:rPr>
              <a:t>f</a:t>
            </a:r>
            <a:r>
              <a:rPr lang="lv-LV" dirty="0" smtClean="0">
                <a:latin typeface="Times New Roman" panose="02020603050405020304" pitchFamily="18" charset="0"/>
                <a:cs typeface="Times New Roman" panose="02020603050405020304" pitchFamily="18" charset="0"/>
              </a:rPr>
              <a:t>iziska persona – meža zemes īpašnieks;</a:t>
            </a:r>
          </a:p>
          <a:p>
            <a:pPr eaLnBrk="1" fontAlgn="auto" hangingPunct="1">
              <a:spcAft>
                <a:spcPts val="0"/>
              </a:spcAft>
              <a:buFont typeface="Wingdings" panose="05000000000000000000" pitchFamily="2" charset="2"/>
              <a:buChar char="q"/>
              <a:defRPr/>
            </a:pPr>
            <a:r>
              <a:rPr lang="lv-LV" dirty="0">
                <a:latin typeface="Times New Roman" panose="02020603050405020304" pitchFamily="18" charset="0"/>
                <a:cs typeface="Times New Roman" panose="02020603050405020304" pitchFamily="18" charset="0"/>
              </a:rPr>
              <a:t>j</a:t>
            </a:r>
            <a:r>
              <a:rPr lang="lv-LV" dirty="0" smtClean="0">
                <a:latin typeface="Times New Roman" panose="02020603050405020304" pitchFamily="18" charset="0"/>
                <a:cs typeface="Times New Roman" panose="02020603050405020304" pitchFamily="18" charset="0"/>
              </a:rPr>
              <a:t>urdiska persona, kuras pamatkapitālā ir vismaz 50% privātā kapitāla daļu un kura ir meža zemes īpašnieks:</a:t>
            </a:r>
          </a:p>
          <a:p>
            <a:pPr eaLnBrk="1" fontAlgn="auto" hangingPunct="1">
              <a:spcAft>
                <a:spcPts val="0"/>
              </a:spcAft>
              <a:buFont typeface="Wingdings" panose="05000000000000000000" pitchFamily="2" charset="2"/>
              <a:buChar char="q"/>
              <a:defRPr/>
            </a:pPr>
            <a:r>
              <a:rPr lang="lv-LV" dirty="0">
                <a:latin typeface="Times New Roman" panose="02020603050405020304" pitchFamily="18" charset="0"/>
                <a:cs typeface="Times New Roman" panose="02020603050405020304" pitchFamily="18" charset="0"/>
              </a:rPr>
              <a:t>p</a:t>
            </a:r>
            <a:r>
              <a:rPr lang="lv-LV" dirty="0" smtClean="0">
                <a:latin typeface="Times New Roman" panose="02020603050405020304" pitchFamily="18" charset="0"/>
                <a:cs typeface="Times New Roman" panose="02020603050405020304" pitchFamily="18" charset="0"/>
              </a:rPr>
              <a:t>ašvaldība – meža zemes īpašnieks;</a:t>
            </a:r>
          </a:p>
          <a:p>
            <a:pPr eaLnBrk="1" fontAlgn="auto" hangingPunct="1">
              <a:spcAft>
                <a:spcPts val="0"/>
              </a:spcAft>
              <a:buFont typeface="Wingdings" panose="05000000000000000000" pitchFamily="2" charset="2"/>
              <a:buChar char="q"/>
              <a:defRPr/>
            </a:pPr>
            <a:r>
              <a:rPr lang="lv-LV" dirty="0">
                <a:latin typeface="Times New Roman" panose="02020603050405020304" pitchFamily="18" charset="0"/>
                <a:cs typeface="Times New Roman" panose="02020603050405020304" pitchFamily="18" charset="0"/>
              </a:rPr>
              <a:t>p</a:t>
            </a:r>
            <a:r>
              <a:rPr lang="lv-LV" dirty="0" smtClean="0">
                <a:latin typeface="Times New Roman" panose="02020603050405020304" pitchFamily="18" charset="0"/>
                <a:cs typeface="Times New Roman" panose="02020603050405020304" pitchFamily="18" charset="0"/>
              </a:rPr>
              <a:t>ašvaldības kapitālsabiedrība, kas apsaimnieko pašvaldības īpašumā esošu meža zemi.</a:t>
            </a:r>
            <a:endParaRPr lang="lv-LV"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ctrTitle"/>
          </p:nvPr>
        </p:nvSpPr>
        <p:spPr/>
        <p:txBody>
          <a:bodyPr/>
          <a:lstStyle/>
          <a:p>
            <a:pPr eaLnBrk="1" hangingPunct="1"/>
            <a:r>
              <a:rPr lang="lv-LV" b="1" smtClean="0">
                <a:latin typeface="Times New Roman" pitchFamily="18" charset="0"/>
                <a:cs typeface="Times New Roman" pitchFamily="18" charset="0"/>
              </a:rPr>
              <a:t>PALDIES PAR UZMANĪBU!</a:t>
            </a:r>
            <a:endParaRPr lang="en-US" b="1" smtClean="0">
              <a:latin typeface="Times New Roman" pitchFamily="18" charset="0"/>
              <a:cs typeface="Times New Roman" pitchFamily="18"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63491" name="Picture 2" descr="http://spektrs.com/wp-content/uploads/2010/12/mezs.jpg"/>
          <p:cNvPicPr>
            <a:picLocks noChangeAspect="1" noChangeArrowheads="1"/>
          </p:cNvPicPr>
          <p:nvPr/>
        </p:nvPicPr>
        <p:blipFill>
          <a:blip r:embed="rId2"/>
          <a:srcRect/>
          <a:stretch>
            <a:fillRect/>
          </a:stretch>
        </p:blipFill>
        <p:spPr bwMode="auto">
          <a:xfrm>
            <a:off x="2057400" y="3429000"/>
            <a:ext cx="5029200" cy="3135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lv-LV" b="1" dirty="0" smtClean="0">
                <a:latin typeface="Times New Roman" panose="02020603050405020304" pitchFamily="18" charset="0"/>
                <a:cs typeface="Times New Roman" panose="02020603050405020304" pitchFamily="18" charset="0"/>
              </a:rPr>
              <a:t>Atbalsta saņemšanas nosacījumi apakšpasākumā «Meža ieaudzēšana»</a:t>
            </a:r>
            <a:endParaRPr lang="lv-LV"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lv-LV" dirty="0"/>
          </a:p>
        </p:txBody>
      </p:sp>
      <p:pic>
        <p:nvPicPr>
          <p:cNvPr id="18435" name="Picture 2" descr="http://meza.darbi.id.lv/wp-content/uploads/2014/12/Me%C5%BEa_koku_st%C4%81d%C4%AB%C5%A1ana_St%C4%81di_me%C5%BEam-300x225.jpg"/>
          <p:cNvPicPr>
            <a:picLocks noChangeAspect="1" noChangeArrowheads="1"/>
          </p:cNvPicPr>
          <p:nvPr/>
        </p:nvPicPr>
        <p:blipFill>
          <a:blip r:embed="rId2"/>
          <a:srcRect/>
          <a:stretch>
            <a:fillRect/>
          </a:stretch>
        </p:blipFill>
        <p:spPr bwMode="auto">
          <a:xfrm>
            <a:off x="2555875" y="3933825"/>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lv-LV" b="1" dirty="0" smtClean="0">
                <a:latin typeface="Times New Roman" panose="02020603050405020304" pitchFamily="18" charset="0"/>
                <a:cs typeface="Times New Roman" panose="02020603050405020304" pitchFamily="18" charset="0"/>
              </a:rPr>
              <a:t>Apakšpasākumu «Meža ieaudzēšana» īsteno:</a:t>
            </a:r>
            <a:endParaRPr lang="lv-LV" b="1" dirty="0">
              <a:latin typeface="Times New Roman" panose="02020603050405020304" pitchFamily="18" charset="0"/>
              <a:cs typeface="Times New Roman" panose="02020603050405020304" pitchFamily="18" charset="0"/>
            </a:endParaRPr>
          </a:p>
        </p:txBody>
      </p:sp>
      <p:sp>
        <p:nvSpPr>
          <p:cNvPr id="19458" name="Content Placeholder 2"/>
          <p:cNvSpPr>
            <a:spLocks noGrp="1"/>
          </p:cNvSpPr>
          <p:nvPr>
            <p:ph idx="1"/>
          </p:nvPr>
        </p:nvSpPr>
        <p:spPr/>
        <p:txBody>
          <a:bodyPr/>
          <a:lstStyle/>
          <a:p>
            <a:pPr eaLnBrk="1" hangingPunct="1">
              <a:lnSpc>
                <a:spcPct val="90000"/>
              </a:lnSpc>
            </a:pPr>
            <a:r>
              <a:rPr lang="lv-LV" sz="3000" smtClean="0">
                <a:latin typeface="Times New Roman" pitchFamily="18" charset="0"/>
                <a:cs typeface="Times New Roman" pitchFamily="18" charset="0"/>
              </a:rPr>
              <a:t>Lauksaimniecības zemē:</a:t>
            </a:r>
          </a:p>
          <a:p>
            <a:pPr eaLnBrk="1" hangingPunct="1">
              <a:lnSpc>
                <a:spcPct val="90000"/>
              </a:lnSpc>
              <a:buFont typeface="Wingdings" pitchFamily="2" charset="2"/>
              <a:buChar char="q"/>
            </a:pPr>
            <a:r>
              <a:rPr lang="lv-LV" sz="3000" smtClean="0">
                <a:latin typeface="Times New Roman" pitchFamily="18" charset="0"/>
                <a:cs typeface="Times New Roman" pitchFamily="18" charset="0"/>
              </a:rPr>
              <a:t>visā zemes vienības platības kontūrā, kur auglība nav lielāka par 25 ballēm un platības kontūrā, kur zemes auglība ir lielāka par 25 ballēm, nepārsniedzot divus hektārus;</a:t>
            </a:r>
          </a:p>
          <a:p>
            <a:pPr eaLnBrk="1" hangingPunct="1">
              <a:lnSpc>
                <a:spcPct val="90000"/>
              </a:lnSpc>
              <a:buFont typeface="Wingdings" pitchFamily="2" charset="2"/>
              <a:buChar char="q"/>
            </a:pPr>
            <a:r>
              <a:rPr lang="lv-LV" sz="3000" smtClean="0">
                <a:latin typeface="Times New Roman" pitchFamily="18" charset="0"/>
                <a:cs typeface="Times New Roman" pitchFamily="18" charset="0"/>
              </a:rPr>
              <a:t>erozijai pakļautā lauksaimniecības zemē (E2, E3);</a:t>
            </a:r>
          </a:p>
          <a:p>
            <a:pPr eaLnBrk="1" hangingPunct="1">
              <a:lnSpc>
                <a:spcPct val="90000"/>
              </a:lnSpc>
              <a:buFont typeface="Wingdings" pitchFamily="2" charset="2"/>
              <a:buChar char="q"/>
            </a:pPr>
            <a:r>
              <a:rPr lang="lv-LV" sz="3000" smtClean="0">
                <a:latin typeface="Times New Roman" pitchFamily="18" charset="0"/>
                <a:cs typeface="Times New Roman" pitchFamily="18" charset="0"/>
              </a:rPr>
              <a:t>lauksaimniecības zemē uz kūdras augsnes;</a:t>
            </a:r>
          </a:p>
          <a:p>
            <a:pPr eaLnBrk="1" hangingPunct="1">
              <a:lnSpc>
                <a:spcPct val="90000"/>
              </a:lnSpc>
            </a:pPr>
            <a:r>
              <a:rPr lang="lv-LV" sz="3000" smtClean="0">
                <a:latin typeface="Times New Roman" pitchFamily="18" charset="0"/>
                <a:cs typeface="Times New Roman" pitchFamily="18" charset="0"/>
              </a:rPr>
              <a:t>Krūmājos – zemē, kas nekustamā īpašuma valsts kadastrā uzskaitīta krūmāju grupā.</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pPr eaLnBrk="1" hangingPunct="1"/>
            <a:r>
              <a:rPr lang="lv-LV" smtClean="0">
                <a:latin typeface="Arial" charset="0"/>
              </a:rPr>
              <a:t>Zemes auglības balles</a:t>
            </a:r>
          </a:p>
        </p:txBody>
      </p:sp>
      <p:sp>
        <p:nvSpPr>
          <p:cNvPr id="20482" name="Rectangle 3"/>
          <p:cNvSpPr>
            <a:spLocks noGrp="1"/>
          </p:cNvSpPr>
          <p:nvPr>
            <p:ph type="body" idx="1"/>
          </p:nvPr>
        </p:nvSpPr>
        <p:spPr/>
        <p:txBody>
          <a:bodyPr/>
          <a:lstStyle/>
          <a:p>
            <a:pPr eaLnBrk="1" hangingPunct="1"/>
            <a:r>
              <a:rPr lang="lv-LV" sz="2800" smtClean="0">
                <a:latin typeface="Times New Roman" pitchFamily="18" charset="0"/>
              </a:rPr>
              <a:t>portālā </a:t>
            </a:r>
            <a:r>
              <a:rPr lang="lv-LV" sz="2800" smtClean="0">
                <a:latin typeface="Times New Roman" pitchFamily="18" charset="0"/>
                <a:hlinkClick r:id="rId2"/>
              </a:rPr>
              <a:t>www.Latvija.lv</a:t>
            </a:r>
            <a:r>
              <a:rPr lang="lv-LV" sz="2800" smtClean="0">
                <a:latin typeface="Times New Roman" pitchFamily="18" charset="0"/>
              </a:rPr>
              <a:t>, izmantojot pakalpojumu „Mani dati”</a:t>
            </a:r>
          </a:p>
          <a:p>
            <a:pPr eaLnBrk="1" hangingPunct="1"/>
            <a:r>
              <a:rPr lang="lv-LV" sz="2800" smtClean="0">
                <a:latin typeface="Times New Roman" pitchFamily="18" charset="0"/>
              </a:rPr>
              <a:t>portālā </a:t>
            </a:r>
            <a:r>
              <a:rPr lang="lv-LV" sz="2800" smtClean="0">
                <a:latin typeface="Times New Roman" pitchFamily="18" charset="0"/>
                <a:hlinkClick r:id="rId3"/>
              </a:rPr>
              <a:t>www.kadastrs.lv</a:t>
            </a:r>
            <a:r>
              <a:rPr lang="lv-LV" sz="2800" smtClean="0">
                <a:latin typeface="Times New Roman" pitchFamily="18" charset="0"/>
              </a:rPr>
              <a:t> un reizi gadā (bez maksas), pieprasot izdruku</a:t>
            </a:r>
          </a:p>
          <a:p>
            <a:pPr eaLnBrk="1" hangingPunct="1"/>
            <a:r>
              <a:rPr lang="lv-LV" sz="2800" smtClean="0">
                <a:latin typeface="Times New Roman" pitchFamily="18" charset="0"/>
              </a:rPr>
              <a:t> citiem interesentiem zemes kvalitatīvā novērtējuma balles kopā ar citiem kadastra datiem par maksu pieejamas portālā </a:t>
            </a:r>
            <a:r>
              <a:rPr lang="lv-LV" sz="2800" smtClean="0">
                <a:latin typeface="Times New Roman" pitchFamily="18" charset="0"/>
                <a:hlinkClick r:id="rId3"/>
              </a:rPr>
              <a:t>www.kadastrs.lv</a:t>
            </a:r>
            <a:endParaRPr lang="lv-LV" sz="2800" smtClean="0">
              <a:latin typeface="Times New Roman" pitchFamily="18" charset="0"/>
            </a:endParaRPr>
          </a:p>
          <a:p>
            <a:pPr eaLnBrk="1" hangingPunct="1"/>
            <a:r>
              <a:rPr lang="lv-LV" sz="2800" smtClean="0">
                <a:latin typeface="Times New Roman" pitchFamily="18" charset="0"/>
              </a:rPr>
              <a:t>Griežoties VZD un saņemot izziņu</a:t>
            </a:r>
            <a:br>
              <a:rPr lang="lv-LV" sz="2800" smtClean="0">
                <a:latin typeface="Times New Roman" pitchFamily="18" charset="0"/>
              </a:rPr>
            </a:br>
            <a:endParaRPr lang="lv-LV" sz="2800" smtClean="0">
              <a:latin typeface="Times New Roman" pitchFamily="18" charset="0"/>
            </a:endParaRPr>
          </a:p>
          <a:p>
            <a:pPr eaLnBrk="1" hangingPunct="1"/>
            <a:endParaRPr lang="lv-LV" sz="2800" smtClean="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lv-LV" b="1" dirty="0" smtClean="0">
                <a:latin typeface="Times New Roman" panose="02020603050405020304" pitchFamily="18" charset="0"/>
                <a:cs typeface="Times New Roman" panose="02020603050405020304" pitchFamily="18" charset="0"/>
              </a:rPr>
              <a:t>Pasākumā tiek atbalstītas šādas aktivitātes:</a:t>
            </a:r>
            <a:endParaRPr lang="lv-LV"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lv-LV" dirty="0" smtClean="0">
                <a:latin typeface="Times New Roman" panose="02020603050405020304" pitchFamily="18" charset="0"/>
                <a:cs typeface="Times New Roman" panose="02020603050405020304" pitchFamily="18" charset="0"/>
              </a:rPr>
              <a:t>Meža ieaudzēšana un kopšana;</a:t>
            </a:r>
          </a:p>
          <a:p>
            <a:pPr eaLnBrk="1" fontAlgn="auto" hangingPunct="1">
              <a:spcAft>
                <a:spcPts val="0"/>
              </a:spcAft>
              <a:buFont typeface="Arial" pitchFamily="34" charset="0"/>
              <a:buChar char="•"/>
              <a:defRPr/>
            </a:pPr>
            <a:r>
              <a:rPr lang="lv-LV" dirty="0" smtClean="0">
                <a:latin typeface="Times New Roman" panose="02020603050405020304" pitchFamily="18" charset="0"/>
                <a:cs typeface="Times New Roman" panose="02020603050405020304" pitchFamily="18" charset="0"/>
              </a:rPr>
              <a:t>Ieaugušas mežaudzes papildināšana un kopšana.</a:t>
            </a:r>
          </a:p>
          <a:p>
            <a:pPr eaLnBrk="1" fontAlgn="auto" hangingPunct="1">
              <a:spcAft>
                <a:spcPts val="0"/>
              </a:spcAft>
              <a:buFont typeface="Arial" pitchFamily="34" charset="0"/>
              <a:buChar char="•"/>
              <a:defRPr/>
            </a:pPr>
            <a:endParaRPr lang="lv-LV"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lv-LV"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lv-LV" dirty="0" smtClean="0">
                <a:solidFill>
                  <a:srgbClr val="FF0000"/>
                </a:solidFill>
                <a:latin typeface="Times New Roman" panose="02020603050405020304" pitchFamily="18" charset="0"/>
                <a:cs typeface="Times New Roman" panose="02020603050405020304" pitchFamily="18" charset="0"/>
              </a:rPr>
              <a:t>!!! Viens pretendents plānošanas periodā var   pretendēt uz atbalstu ne vairāk kā 10 ha platībā.</a:t>
            </a:r>
            <a:endParaRPr lang="lv-LV" dirty="0">
              <a:solidFill>
                <a:srgbClr val="FF0000"/>
              </a:solidFill>
              <a:latin typeface="Times New Roman" panose="02020603050405020304" pitchFamily="18" charset="0"/>
              <a:cs typeface="Times New Roman" panose="02020603050405020304" pitchFamily="18" charset="0"/>
            </a:endParaRPr>
          </a:p>
        </p:txBody>
      </p:sp>
      <p:pic>
        <p:nvPicPr>
          <p:cNvPr id="21507" name="Picture 2" descr="http://zeme-buve.org/images/Stadit_priedes.jpg"/>
          <p:cNvPicPr>
            <a:picLocks noChangeAspect="1" noChangeArrowheads="1"/>
          </p:cNvPicPr>
          <p:nvPr/>
        </p:nvPicPr>
        <p:blipFill>
          <a:blip r:embed="rId2"/>
          <a:srcRect/>
          <a:stretch>
            <a:fillRect/>
          </a:stretch>
        </p:blipFill>
        <p:spPr bwMode="auto">
          <a:xfrm>
            <a:off x="4191000" y="2786063"/>
            <a:ext cx="2667000" cy="177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2674</Words>
  <Application>Microsoft Office PowerPoint</Application>
  <PresentationFormat>On-screen Show (4:3)</PresentationFormat>
  <Paragraphs>262</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Paredzamais ES atbalsts meža īpašniekiem</vt:lpstr>
      <vt:lpstr>Kārtība, kādā piešķir, administrē un uzrauga valsts un Eiropas Savienības atbalstu pasākuma "Ieguldījumi meža platību paplašināšanā un mežu dzīvotspējas uzlabošanā" īstenošanai</vt:lpstr>
      <vt:lpstr>Pasākuma «Ieguldījumi meža platību paplašināšanā un mežu dzīvotspēju uzlabošana» apakšpasākumi</vt:lpstr>
      <vt:lpstr>Atbalsta pretendents</vt:lpstr>
      <vt:lpstr>Atbalsta pretendents (1)</vt:lpstr>
      <vt:lpstr>Atbalsta saņemšanas nosacījumi apakšpasākumā «Meža ieaudzēšana»</vt:lpstr>
      <vt:lpstr>Apakšpasākumu «Meža ieaudzēšana» īsteno:</vt:lpstr>
      <vt:lpstr>Zemes auglības balles</vt:lpstr>
      <vt:lpstr>Pasākumā tiek atbalstītas šādas aktivitātes:</vt:lpstr>
      <vt:lpstr>Atbilstošās aktivitātes izvēle</vt:lpstr>
      <vt:lpstr>Atbalstu meža ieaudzēšanai nepiešķir:</vt:lpstr>
      <vt:lpstr>Atbalstu meža ieaudzēšanai nepiešķir:</vt:lpstr>
      <vt:lpstr>Attiecināmās izmaksas</vt:lpstr>
      <vt:lpstr>Reāli saņemamā atbalsta summa</vt:lpstr>
      <vt:lpstr>Papildus nosacījumi meža ieaudzēšanai</vt:lpstr>
      <vt:lpstr>Atbalsta saņemšanas nosacījumi apakšpasākumā «Meža ugunsgrēkos un dabas katastrofās iznīcinātu mežaudžu atjaunošana»</vt:lpstr>
      <vt:lpstr>Atbalsta piešķiršana</vt:lpstr>
      <vt:lpstr>PowerPoint Presentation</vt:lpstr>
      <vt:lpstr>Attiecināmās izmaksas</vt:lpstr>
      <vt:lpstr>Atbalstu saņemšanas nosacījumi apakšpasākumā «Ieguldījumi meža ekosistēmu noturības un ekoloģiskās vērtības uzlabošanai»</vt:lpstr>
      <vt:lpstr>Pasākumā tiek atbalstītas šādas aktivitātes:</vt:lpstr>
      <vt:lpstr>Jaunaudžu retināšana</vt:lpstr>
      <vt:lpstr>Atbalstu jaunaudžu retināšanai piešķir arī:</vt:lpstr>
      <vt:lpstr>Atbalstu jaunaudžu retināšanai piešķir arī: (1)</vt:lpstr>
      <vt:lpstr>Pamežs</vt:lpstr>
      <vt:lpstr>Atbalsta saņemšana piecu gadu periodā</vt:lpstr>
      <vt:lpstr>Mežaudžu nomaiņa</vt:lpstr>
      <vt:lpstr>Neproduktīva mežaudze</vt:lpstr>
      <vt:lpstr>Mežaudžu nomaiņa</vt:lpstr>
      <vt:lpstr>Attiecināmās izmaksas</vt:lpstr>
      <vt:lpstr>Reāli saņemamais atbalsta apjoms</vt:lpstr>
      <vt:lpstr>Reāli saņemamais atbalsta apjoms</vt:lpstr>
      <vt:lpstr>Pieteikšanās un projekta iesniegumu vērtēšanas nosacījumi</vt:lpstr>
      <vt:lpstr>Kādi dokumenti jāiesniedz</vt:lpstr>
      <vt:lpstr>Kas jāiesniedz pašvaldības kapitālsabiedrībai un pašvaldībai</vt:lpstr>
      <vt:lpstr>Projekta iesnieguma vērtēšana</vt:lpstr>
      <vt:lpstr>Projekta atlases kritēriji pasākumā “Meža ieaudzēšana” (punkti)</vt:lpstr>
      <vt:lpstr>Projekta atlases kritēriji retināšanai un audžu nomaiņai (punkti)</vt:lpstr>
      <vt:lpstr>Meža apsaimniekošanas atbalsta pasākuma plānu saturs un saskaņošanas kārtība</vt:lpstr>
      <vt:lpstr>Meža apsaimniekošanas atbalsta pasākuma plāns</vt:lpstr>
      <vt:lpstr>Plāna saskaņošana ar VMD</vt:lpstr>
      <vt:lpstr> Jaunaudzes retināšanai VMD plānu saskaņo, ja </vt:lpstr>
      <vt:lpstr>Atbalsta piešķiršanas nosacījumi meža ieaudzēšanai</vt:lpstr>
      <vt:lpstr>Atbalsta saņemšanas nosacījumi retināšanai</vt:lpstr>
      <vt:lpstr>Atbalsta saņemšanas nosacījumi retināšanai</vt:lpstr>
      <vt:lpstr>Atbalsta saņemšanas nosacījumi retināšanai</vt:lpstr>
      <vt:lpstr>Veikto darbību pārbaude</vt:lpstr>
      <vt:lpstr>Veikto darbību pārbaude</vt:lpstr>
      <vt:lpstr>Uzraudzība un kontrole</vt:lpstr>
      <vt:lpstr>PALDIES PAR UZMANĪBU!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Paredzamais ES atbalsts</dc:title>
  <dc:creator>Ziemeļaustrumu nod.</dc:creator>
  <cp:lastModifiedBy>User</cp:lastModifiedBy>
  <cp:revision>51</cp:revision>
  <dcterms:created xsi:type="dcterms:W3CDTF">2006-08-16T00:00:00Z</dcterms:created>
  <dcterms:modified xsi:type="dcterms:W3CDTF">2015-09-29T10:22:06Z</dcterms:modified>
</cp:coreProperties>
</file>